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18"/>
  </p:notesMasterIdLst>
  <p:handoutMasterIdLst>
    <p:handoutMasterId r:id="rId19"/>
  </p:handoutMasterIdLst>
  <p:sldIdLst>
    <p:sldId id="277" r:id="rId2"/>
    <p:sldId id="278" r:id="rId3"/>
    <p:sldId id="375" r:id="rId4"/>
    <p:sldId id="279" r:id="rId5"/>
    <p:sldId id="364" r:id="rId6"/>
    <p:sldId id="281" r:id="rId7"/>
    <p:sldId id="379" r:id="rId8"/>
    <p:sldId id="284" r:id="rId9"/>
    <p:sldId id="376" r:id="rId10"/>
    <p:sldId id="380" r:id="rId11"/>
    <p:sldId id="381" r:id="rId12"/>
    <p:sldId id="287" r:id="rId13"/>
    <p:sldId id="370" r:id="rId14"/>
    <p:sldId id="371" r:id="rId15"/>
    <p:sldId id="378" r:id="rId16"/>
    <p:sldId id="29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p15:clr>
            <a:srgbClr val="A4A3A4"/>
          </p15:clr>
        </p15:guide>
        <p15:guide id="2" pos="3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C04"/>
    <a:srgbClr val="37C7C4"/>
    <a:srgbClr val="0A0B20"/>
    <a:srgbClr val="E73A1C"/>
    <a:srgbClr val="0F1459"/>
    <a:srgbClr val="278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5"/>
    <p:restoredTop sz="86429"/>
  </p:normalViewPr>
  <p:slideViewPr>
    <p:cSldViewPr snapToGrid="0">
      <p:cViewPr varScale="1">
        <p:scale>
          <a:sx n="82" d="100"/>
          <a:sy n="82" d="100"/>
        </p:scale>
        <p:origin x="1304" y="168"/>
      </p:cViewPr>
      <p:guideLst>
        <p:guide orient="horz" pos="2050"/>
        <p:guide pos="3879"/>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86DEA-8802-854F-8922-045064E14FEC}" type="doc">
      <dgm:prSet loTypeId="urn:microsoft.com/office/officeart/2008/layout/VerticalCurvedList" loCatId="" qsTypeId="urn:microsoft.com/office/officeart/2005/8/quickstyle/3D3" qsCatId="3D" csTypeId="urn:microsoft.com/office/officeart/2005/8/colors/colorful5" csCatId="colorful" phldr="1"/>
      <dgm:spPr/>
      <dgm:t>
        <a:bodyPr/>
        <a:lstStyle/>
        <a:p>
          <a:endParaRPr lang="zh-CN" altLang="en-US"/>
        </a:p>
      </dgm:t>
    </dgm:pt>
    <dgm:pt modelId="{ABFD8771-EAAA-3042-A500-61EDE956B8AE}">
      <dgm:prSet phldrT="[文本]" custT="1"/>
      <dgm:spPr/>
      <dgm:t>
        <a:bodyPr/>
        <a:lstStyle/>
        <a:p>
          <a:r>
            <a:rPr lang="zh-CN" altLang="en-US" sz="1900" b="1" dirty="0" smtClean="0">
              <a:latin typeface="Hiragino Sans GB W3" charset="-122"/>
              <a:ea typeface="Hiragino Sans GB W3" charset="-122"/>
              <a:cs typeface="Hiragino Sans GB W3" charset="-122"/>
            </a:rPr>
            <a:t>基于物品的协同过滤生成物品的相似性；</a:t>
          </a:r>
          <a:endParaRPr lang="en-US" altLang="zh-CN" sz="1900" b="1" dirty="0" smtClean="0">
            <a:latin typeface="Hiragino Sans GB W3" charset="-122"/>
            <a:ea typeface="Hiragino Sans GB W3" charset="-122"/>
            <a:cs typeface="Hiragino Sans GB W3" charset="-122"/>
          </a:endParaRPr>
        </a:p>
        <a:p>
          <a:r>
            <a:rPr lang="en-US" altLang="zh-CN" sz="1900" b="1" dirty="0" smtClean="0">
              <a:latin typeface="Hiragino Sans GB W3" charset="-122"/>
              <a:ea typeface="Hiragino Sans GB W3" charset="-122"/>
              <a:cs typeface="Hiragino Sans GB W3" charset="-122"/>
            </a:rPr>
            <a:t>NLP</a:t>
          </a:r>
          <a:r>
            <a:rPr lang="zh-CN" altLang="en-US" sz="1900" b="1" dirty="0" smtClean="0">
              <a:latin typeface="Hiragino Sans GB W3" charset="-122"/>
              <a:ea typeface="Hiragino Sans GB W3" charset="-122"/>
              <a:cs typeface="Hiragino Sans GB W3" charset="-122"/>
            </a:rPr>
            <a:t>领域应用神经嵌入算法学习词汇的潜在表示（</a:t>
          </a:r>
          <a:r>
            <a:rPr lang="en-US" altLang="zh-CN" sz="1900" b="1" dirty="0" smtClean="0">
              <a:latin typeface="Hiragino Sans GB W3" charset="-122"/>
              <a:ea typeface="Hiragino Sans GB W3" charset="-122"/>
              <a:cs typeface="Hiragino Sans GB W3" charset="-122"/>
            </a:rPr>
            <a:t>word2vec</a:t>
          </a:r>
          <a:r>
            <a:rPr lang="zh-CN" altLang="en-US" sz="1900" b="1" dirty="0" smtClean="0">
              <a:latin typeface="Hiragino Sans GB W3" charset="-122"/>
              <a:ea typeface="Hiragino Sans GB W3" charset="-122"/>
              <a:cs typeface="Hiragino Sans GB W3" charset="-122"/>
            </a:rPr>
            <a:t>）</a:t>
          </a:r>
          <a:endParaRPr lang="zh-CN" altLang="en-US" sz="1900" b="1" dirty="0">
            <a:latin typeface="Hiragino Sans GB W3" charset="-122"/>
            <a:ea typeface="Hiragino Sans GB W3" charset="-122"/>
            <a:cs typeface="Hiragino Sans GB W3" charset="-122"/>
          </a:endParaRPr>
        </a:p>
      </dgm:t>
    </dgm:pt>
    <dgm:pt modelId="{390CF328-E849-6A40-9731-C62331F61E25}" type="parTrans" cxnId="{D740798A-ADA8-354A-A069-0677763D0BF7}">
      <dgm:prSet/>
      <dgm:spPr/>
      <dgm:t>
        <a:bodyPr/>
        <a:lstStyle/>
        <a:p>
          <a:endParaRPr lang="zh-CN" altLang="en-US"/>
        </a:p>
      </dgm:t>
    </dgm:pt>
    <dgm:pt modelId="{DBBD8F1D-83B3-4B42-999C-06743F4860C0}" type="sibTrans" cxnId="{D740798A-ADA8-354A-A069-0677763D0BF7}">
      <dgm:prSet/>
      <dgm:spPr/>
      <dgm:t>
        <a:bodyPr/>
        <a:lstStyle/>
        <a:p>
          <a:endParaRPr lang="zh-CN" altLang="en-US"/>
        </a:p>
      </dgm:t>
    </dgm:pt>
    <dgm:pt modelId="{324C3056-9900-6748-90D3-E122739250A2}">
      <dgm:prSet phldrT="[文本]" custT="1"/>
      <dgm:spPr/>
      <dgm:t>
        <a:bodyPr/>
        <a:lstStyle/>
        <a:p>
          <a:r>
            <a:rPr lang="en-US" altLang="zh-CN" sz="1900" b="1" dirty="0" smtClean="0">
              <a:latin typeface="Hiragino Sans GB W3" charset="-122"/>
              <a:ea typeface="Hiragino Sans GB W3" charset="-122"/>
              <a:cs typeface="Hiragino Sans GB W3" charset="-122"/>
            </a:rPr>
            <a:t>Item-CF</a:t>
          </a:r>
          <a:r>
            <a:rPr lang="zh-CN" altLang="en-US" sz="1900" b="1" dirty="0" smtClean="0">
              <a:latin typeface="Hiragino Sans GB W3" charset="-122"/>
              <a:ea typeface="Hiragino Sans GB W3" charset="-122"/>
              <a:cs typeface="Hiragino Sans GB W3" charset="-122"/>
            </a:rPr>
            <a:t>在同一个神经元嵌入框架中进行映射</a:t>
          </a:r>
          <a:endParaRPr lang="zh-CN" altLang="en-US" sz="1900" b="1" dirty="0">
            <a:latin typeface="Hiragino Sans GB W3" charset="-122"/>
            <a:ea typeface="Hiragino Sans GB W3" charset="-122"/>
            <a:cs typeface="Hiragino Sans GB W3" charset="-122"/>
          </a:endParaRPr>
        </a:p>
      </dgm:t>
    </dgm:pt>
    <dgm:pt modelId="{C80F441C-FC6D-C744-A2EC-3E7FB39EE58C}" type="parTrans" cxnId="{75171DB7-ECA2-3C40-9545-FBAB012D1011}">
      <dgm:prSet/>
      <dgm:spPr/>
      <dgm:t>
        <a:bodyPr/>
        <a:lstStyle/>
        <a:p>
          <a:endParaRPr lang="zh-CN" altLang="en-US"/>
        </a:p>
      </dgm:t>
    </dgm:pt>
    <dgm:pt modelId="{D5BD3DA8-C6A7-CC46-AA3B-DEE9C6B669B1}" type="sibTrans" cxnId="{75171DB7-ECA2-3C40-9545-FBAB012D1011}">
      <dgm:prSet/>
      <dgm:spPr/>
      <dgm:t>
        <a:bodyPr/>
        <a:lstStyle/>
        <a:p>
          <a:endParaRPr lang="zh-CN" altLang="en-US"/>
        </a:p>
      </dgm:t>
    </dgm:pt>
    <dgm:pt modelId="{FEEE45BF-DADC-5440-AA69-589225CB7027}">
      <dgm:prSet phldrT="[文本]" custT="1"/>
      <dgm:spPr/>
      <dgm:t>
        <a:bodyPr/>
        <a:lstStyle/>
        <a:p>
          <a:r>
            <a:rPr lang="zh-CN" altLang="en-US" sz="1900" dirty="0" smtClean="0">
              <a:latin typeface="Hiragino Sans GB W3" charset="-122"/>
              <a:ea typeface="Hiragino Sans GB W3" charset="-122"/>
              <a:cs typeface="Hiragino Sans GB W3" charset="-122"/>
            </a:rPr>
            <a:t>提出</a:t>
          </a:r>
          <a:r>
            <a:rPr lang="en-US" altLang="zh-CN" sz="1900" dirty="0" smtClean="0">
              <a:latin typeface="Hiragino Sans GB W3" charset="-122"/>
              <a:ea typeface="Hiragino Sans GB W3" charset="-122"/>
              <a:cs typeface="Hiragino Sans GB W3" charset="-122"/>
            </a:rPr>
            <a:t>item2vec</a:t>
          </a:r>
          <a:r>
            <a:rPr lang="zh-CN" altLang="en-US" sz="1900" dirty="0" smtClean="0">
              <a:latin typeface="Hiragino Sans GB W3" charset="-122"/>
              <a:ea typeface="Hiragino Sans GB W3" charset="-122"/>
              <a:cs typeface="Hiragino Sans GB W3" charset="-122"/>
            </a:rPr>
            <a:t>，生成物品在潜在空间的嵌入</a:t>
          </a:r>
          <a:r>
            <a:rPr lang="en-US" altLang="zh-CN" sz="1900" dirty="0" smtClean="0">
              <a:latin typeface="Hiragino Sans GB W3" charset="-122"/>
              <a:ea typeface="Hiragino Sans GB W3" charset="-122"/>
              <a:cs typeface="Hiragino Sans GB W3" charset="-122"/>
            </a:rPr>
            <a:t>(Embedding)</a:t>
          </a:r>
          <a:r>
            <a:rPr lang="zh-CN" altLang="en-US" sz="1900" dirty="0" smtClean="0">
              <a:latin typeface="Hiragino Sans GB W3" charset="-122"/>
              <a:ea typeface="Hiragino Sans GB W3" charset="-122"/>
              <a:cs typeface="Hiragino Sans GB W3" charset="-122"/>
            </a:rPr>
            <a:t>，</a:t>
          </a:r>
          <a:endParaRPr lang="en-US" altLang="zh-CN" sz="1900" dirty="0" smtClean="0">
            <a:latin typeface="Hiragino Sans GB W3" charset="-122"/>
            <a:ea typeface="Hiragino Sans GB W3" charset="-122"/>
            <a:cs typeface="Hiragino Sans GB W3" charset="-122"/>
          </a:endParaRPr>
        </a:p>
        <a:p>
          <a:r>
            <a:rPr lang="zh-CN" altLang="en-US" sz="1900" dirty="0" smtClean="0">
              <a:latin typeface="Hiragino Sans GB W3" charset="-122"/>
              <a:ea typeface="Hiragino Sans GB W3" charset="-122"/>
              <a:cs typeface="Hiragino Sans GB W3" charset="-122"/>
            </a:rPr>
            <a:t>即便用户信息不可用，仍可推断出物品之间的联系</a:t>
          </a:r>
          <a:endParaRPr lang="zh-CN" altLang="en-US" sz="1900" dirty="0">
            <a:latin typeface="Hiragino Sans GB W3" charset="-122"/>
            <a:ea typeface="Hiragino Sans GB W3" charset="-122"/>
            <a:cs typeface="Hiragino Sans GB W3" charset="-122"/>
          </a:endParaRPr>
        </a:p>
      </dgm:t>
    </dgm:pt>
    <dgm:pt modelId="{3B02B61F-7C58-6F4F-A6E7-2A08939C5A00}" type="parTrans" cxnId="{32801F79-9453-D643-BF4F-2C2B3C02EBDD}">
      <dgm:prSet/>
      <dgm:spPr/>
      <dgm:t>
        <a:bodyPr/>
        <a:lstStyle/>
        <a:p>
          <a:endParaRPr lang="zh-CN" altLang="en-US"/>
        </a:p>
      </dgm:t>
    </dgm:pt>
    <dgm:pt modelId="{E187FC92-1E29-E049-A78E-B87941725A28}" type="sibTrans" cxnId="{32801F79-9453-D643-BF4F-2C2B3C02EBDD}">
      <dgm:prSet/>
      <dgm:spPr/>
      <dgm:t>
        <a:bodyPr/>
        <a:lstStyle/>
        <a:p>
          <a:endParaRPr lang="zh-CN" altLang="en-US"/>
        </a:p>
      </dgm:t>
    </dgm:pt>
    <dgm:pt modelId="{927BF482-F196-7D46-8A30-6C5D9A686650}">
      <dgm:prSet phldrT="[文本]" custT="1"/>
      <dgm:spPr/>
      <dgm:t>
        <a:bodyPr/>
        <a:lstStyle/>
        <a:p>
          <a:r>
            <a:rPr lang="zh-CN" altLang="en-US" sz="1900" dirty="0" smtClean="0">
              <a:latin typeface="Hiragino Sans GB W3" charset="-122"/>
              <a:ea typeface="Hiragino Sans GB W3" charset="-122"/>
              <a:cs typeface="Hiragino Sans GB W3" charset="-122"/>
            </a:rPr>
            <a:t>结果表明作者的方法相较于</a:t>
          </a:r>
          <a:r>
            <a:rPr lang="en-US" altLang="zh-CN" sz="1900" dirty="0" smtClean="0">
              <a:latin typeface="Hiragino Sans GB W3" charset="-122"/>
              <a:ea typeface="Hiragino Sans GB W3" charset="-122"/>
              <a:cs typeface="Hiragino Sans GB W3" charset="-122"/>
            </a:rPr>
            <a:t>SVD</a:t>
          </a:r>
          <a:r>
            <a:rPr lang="zh-CN" altLang="en-US" sz="1900" dirty="0" smtClean="0">
              <a:latin typeface="Hiragino Sans GB W3" charset="-122"/>
              <a:ea typeface="Hiragino Sans GB W3" charset="-122"/>
              <a:cs typeface="Hiragino Sans GB W3" charset="-122"/>
            </a:rPr>
            <a:t>具有一定的优势</a:t>
          </a:r>
          <a:endParaRPr lang="zh-CN" altLang="en-US" sz="1900" dirty="0">
            <a:latin typeface="Hiragino Sans GB W3" charset="-122"/>
            <a:ea typeface="Hiragino Sans GB W3" charset="-122"/>
            <a:cs typeface="Hiragino Sans GB W3" charset="-122"/>
          </a:endParaRPr>
        </a:p>
      </dgm:t>
    </dgm:pt>
    <dgm:pt modelId="{8552F0B6-EDE1-1246-8E6A-49BC6EE135A8}" type="sibTrans" cxnId="{10CCDCBE-1815-3745-9D53-752FE45FA58F}">
      <dgm:prSet/>
      <dgm:spPr/>
      <dgm:t>
        <a:bodyPr/>
        <a:lstStyle/>
        <a:p>
          <a:endParaRPr lang="zh-CN" altLang="en-US"/>
        </a:p>
      </dgm:t>
    </dgm:pt>
    <dgm:pt modelId="{20AE52DD-D2FF-8445-90DE-6B71A5FE22C3}" type="parTrans" cxnId="{10CCDCBE-1815-3745-9D53-752FE45FA58F}">
      <dgm:prSet/>
      <dgm:spPr/>
      <dgm:t>
        <a:bodyPr/>
        <a:lstStyle/>
        <a:p>
          <a:endParaRPr lang="zh-CN" altLang="en-US"/>
        </a:p>
      </dgm:t>
    </dgm:pt>
    <dgm:pt modelId="{9A51CACC-A42C-9149-A9DC-D04CED9C9088}" type="pres">
      <dgm:prSet presAssocID="{E6386DEA-8802-854F-8922-045064E14FEC}" presName="Name0" presStyleCnt="0">
        <dgm:presLayoutVars>
          <dgm:chMax val="7"/>
          <dgm:chPref val="7"/>
          <dgm:dir/>
        </dgm:presLayoutVars>
      </dgm:prSet>
      <dgm:spPr/>
      <dgm:t>
        <a:bodyPr/>
        <a:lstStyle/>
        <a:p>
          <a:endParaRPr lang="zh-CN" altLang="en-US"/>
        </a:p>
      </dgm:t>
    </dgm:pt>
    <dgm:pt modelId="{6C34B593-D162-7241-9F33-EAFE5DBF61F5}" type="pres">
      <dgm:prSet presAssocID="{E6386DEA-8802-854F-8922-045064E14FEC}" presName="Name1" presStyleCnt="0"/>
      <dgm:spPr/>
    </dgm:pt>
    <dgm:pt modelId="{8F63F94B-E26E-284C-A829-0917E75CD47E}" type="pres">
      <dgm:prSet presAssocID="{E6386DEA-8802-854F-8922-045064E14FEC}" presName="cycle" presStyleCnt="0"/>
      <dgm:spPr/>
    </dgm:pt>
    <dgm:pt modelId="{65AAC9E4-2057-0945-A298-534DDE1CDE16}" type="pres">
      <dgm:prSet presAssocID="{E6386DEA-8802-854F-8922-045064E14FEC}" presName="srcNode" presStyleLbl="node1" presStyleIdx="0" presStyleCnt="4"/>
      <dgm:spPr/>
    </dgm:pt>
    <dgm:pt modelId="{503D9ED9-BF1D-394E-A9ED-AF30D83B7E83}" type="pres">
      <dgm:prSet presAssocID="{E6386DEA-8802-854F-8922-045064E14FEC}" presName="conn" presStyleLbl="parChTrans1D2" presStyleIdx="0" presStyleCnt="1"/>
      <dgm:spPr/>
      <dgm:t>
        <a:bodyPr/>
        <a:lstStyle/>
        <a:p>
          <a:endParaRPr lang="zh-CN" altLang="en-US"/>
        </a:p>
      </dgm:t>
    </dgm:pt>
    <dgm:pt modelId="{1AFD6301-4846-804E-A093-D4C16D4AF70E}" type="pres">
      <dgm:prSet presAssocID="{E6386DEA-8802-854F-8922-045064E14FEC}" presName="extraNode" presStyleLbl="node1" presStyleIdx="0" presStyleCnt="4"/>
      <dgm:spPr/>
    </dgm:pt>
    <dgm:pt modelId="{28F1A3D7-0337-8442-8FD8-10412356140D}" type="pres">
      <dgm:prSet presAssocID="{E6386DEA-8802-854F-8922-045064E14FEC}" presName="dstNode" presStyleLbl="node1" presStyleIdx="0" presStyleCnt="4"/>
      <dgm:spPr/>
    </dgm:pt>
    <dgm:pt modelId="{EFD17FC6-B6D4-E840-83C9-6BF7AC58D294}" type="pres">
      <dgm:prSet presAssocID="{ABFD8771-EAAA-3042-A500-61EDE956B8AE}" presName="text_1" presStyleLbl="node1" presStyleIdx="0" presStyleCnt="4">
        <dgm:presLayoutVars>
          <dgm:bulletEnabled val="1"/>
        </dgm:presLayoutVars>
      </dgm:prSet>
      <dgm:spPr/>
      <dgm:t>
        <a:bodyPr/>
        <a:lstStyle/>
        <a:p>
          <a:endParaRPr lang="zh-CN" altLang="en-US"/>
        </a:p>
      </dgm:t>
    </dgm:pt>
    <dgm:pt modelId="{589912D9-51A7-4240-8787-11B1B4E1331C}" type="pres">
      <dgm:prSet presAssocID="{ABFD8771-EAAA-3042-A500-61EDE956B8AE}" presName="accent_1" presStyleCnt="0"/>
      <dgm:spPr/>
    </dgm:pt>
    <dgm:pt modelId="{B2E1E71D-20FA-654B-B110-B75DF8F7B7CD}" type="pres">
      <dgm:prSet presAssocID="{ABFD8771-EAAA-3042-A500-61EDE956B8AE}" presName="accentRepeatNode" presStyleLbl="solidFgAcc1" presStyleIdx="0" presStyleCnt="4"/>
      <dgm:spPr/>
      <dgm:t>
        <a:bodyPr/>
        <a:lstStyle/>
        <a:p>
          <a:endParaRPr lang="zh-CN" altLang="en-US"/>
        </a:p>
      </dgm:t>
    </dgm:pt>
    <dgm:pt modelId="{865D737B-FADD-1F43-8E57-70BBC2F8FCD8}" type="pres">
      <dgm:prSet presAssocID="{324C3056-9900-6748-90D3-E122739250A2}" presName="text_2" presStyleLbl="node1" presStyleIdx="1" presStyleCnt="4">
        <dgm:presLayoutVars>
          <dgm:bulletEnabled val="1"/>
        </dgm:presLayoutVars>
      </dgm:prSet>
      <dgm:spPr/>
      <dgm:t>
        <a:bodyPr/>
        <a:lstStyle/>
        <a:p>
          <a:endParaRPr lang="zh-CN" altLang="en-US"/>
        </a:p>
      </dgm:t>
    </dgm:pt>
    <dgm:pt modelId="{FFC9D034-1546-B940-A428-7AC45EB736DB}" type="pres">
      <dgm:prSet presAssocID="{324C3056-9900-6748-90D3-E122739250A2}" presName="accent_2" presStyleCnt="0"/>
      <dgm:spPr/>
    </dgm:pt>
    <dgm:pt modelId="{09B94E6B-C48B-F24E-BF83-3990C16A9316}" type="pres">
      <dgm:prSet presAssocID="{324C3056-9900-6748-90D3-E122739250A2}" presName="accentRepeatNode" presStyleLbl="solidFgAcc1" presStyleIdx="1" presStyleCnt="4"/>
      <dgm:spPr/>
    </dgm:pt>
    <dgm:pt modelId="{2E2060F9-A7DF-9947-8270-19E01F40C6E3}" type="pres">
      <dgm:prSet presAssocID="{FEEE45BF-DADC-5440-AA69-589225CB7027}" presName="text_3" presStyleLbl="node1" presStyleIdx="2" presStyleCnt="4">
        <dgm:presLayoutVars>
          <dgm:bulletEnabled val="1"/>
        </dgm:presLayoutVars>
      </dgm:prSet>
      <dgm:spPr/>
      <dgm:t>
        <a:bodyPr/>
        <a:lstStyle/>
        <a:p>
          <a:endParaRPr lang="zh-CN" altLang="en-US"/>
        </a:p>
      </dgm:t>
    </dgm:pt>
    <dgm:pt modelId="{F688B15F-E8C6-0540-B146-6076EEF560C6}" type="pres">
      <dgm:prSet presAssocID="{FEEE45BF-DADC-5440-AA69-589225CB7027}" presName="accent_3" presStyleCnt="0"/>
      <dgm:spPr/>
    </dgm:pt>
    <dgm:pt modelId="{C29672B1-B5E2-C84F-9384-AB43579BF75A}" type="pres">
      <dgm:prSet presAssocID="{FEEE45BF-DADC-5440-AA69-589225CB7027}" presName="accentRepeatNode" presStyleLbl="solidFgAcc1" presStyleIdx="2" presStyleCnt="4"/>
      <dgm:spPr/>
      <dgm:t>
        <a:bodyPr/>
        <a:lstStyle/>
        <a:p>
          <a:endParaRPr lang="zh-CN" altLang="en-US"/>
        </a:p>
      </dgm:t>
    </dgm:pt>
    <dgm:pt modelId="{34C15D6D-EA73-1F48-8AD7-E4E8B52C9FF5}" type="pres">
      <dgm:prSet presAssocID="{927BF482-F196-7D46-8A30-6C5D9A686650}" presName="text_4" presStyleLbl="node1" presStyleIdx="3" presStyleCnt="4">
        <dgm:presLayoutVars>
          <dgm:bulletEnabled val="1"/>
        </dgm:presLayoutVars>
      </dgm:prSet>
      <dgm:spPr/>
      <dgm:t>
        <a:bodyPr/>
        <a:lstStyle/>
        <a:p>
          <a:endParaRPr lang="zh-CN" altLang="en-US"/>
        </a:p>
      </dgm:t>
    </dgm:pt>
    <dgm:pt modelId="{B8F72B21-BACE-084F-8C7C-02A2D9C36C64}" type="pres">
      <dgm:prSet presAssocID="{927BF482-F196-7D46-8A30-6C5D9A686650}" presName="accent_4" presStyleCnt="0"/>
      <dgm:spPr/>
    </dgm:pt>
    <dgm:pt modelId="{04B3CB94-7D52-914C-8B91-E68880DFBADE}" type="pres">
      <dgm:prSet presAssocID="{927BF482-F196-7D46-8A30-6C5D9A686650}" presName="accentRepeatNode" presStyleLbl="solidFgAcc1" presStyleIdx="3" presStyleCnt="4"/>
      <dgm:spPr/>
    </dgm:pt>
  </dgm:ptLst>
  <dgm:cxnLst>
    <dgm:cxn modelId="{5031A42A-3173-BB4D-8AF5-831C521A51F5}" type="presOf" srcId="{DBBD8F1D-83B3-4B42-999C-06743F4860C0}" destId="{503D9ED9-BF1D-394E-A9ED-AF30D83B7E83}" srcOrd="0" destOrd="0" presId="urn:microsoft.com/office/officeart/2008/layout/VerticalCurvedList"/>
    <dgm:cxn modelId="{10CCDCBE-1815-3745-9D53-752FE45FA58F}" srcId="{E6386DEA-8802-854F-8922-045064E14FEC}" destId="{927BF482-F196-7D46-8A30-6C5D9A686650}" srcOrd="3" destOrd="0" parTransId="{20AE52DD-D2FF-8445-90DE-6B71A5FE22C3}" sibTransId="{8552F0B6-EDE1-1246-8E6A-49BC6EE135A8}"/>
    <dgm:cxn modelId="{164EE97C-16FC-1745-9671-18850EC3880D}" type="presOf" srcId="{324C3056-9900-6748-90D3-E122739250A2}" destId="{865D737B-FADD-1F43-8E57-70BBC2F8FCD8}" srcOrd="0" destOrd="0" presId="urn:microsoft.com/office/officeart/2008/layout/VerticalCurvedList"/>
    <dgm:cxn modelId="{75171DB7-ECA2-3C40-9545-FBAB012D1011}" srcId="{E6386DEA-8802-854F-8922-045064E14FEC}" destId="{324C3056-9900-6748-90D3-E122739250A2}" srcOrd="1" destOrd="0" parTransId="{C80F441C-FC6D-C744-A2EC-3E7FB39EE58C}" sibTransId="{D5BD3DA8-C6A7-CC46-AA3B-DEE9C6B669B1}"/>
    <dgm:cxn modelId="{681B038E-69BA-A24C-B5F1-27FB5D02AE5E}" type="presOf" srcId="{FEEE45BF-DADC-5440-AA69-589225CB7027}" destId="{2E2060F9-A7DF-9947-8270-19E01F40C6E3}" srcOrd="0" destOrd="0" presId="urn:microsoft.com/office/officeart/2008/layout/VerticalCurvedList"/>
    <dgm:cxn modelId="{D740798A-ADA8-354A-A069-0677763D0BF7}" srcId="{E6386DEA-8802-854F-8922-045064E14FEC}" destId="{ABFD8771-EAAA-3042-A500-61EDE956B8AE}" srcOrd="0" destOrd="0" parTransId="{390CF328-E849-6A40-9731-C62331F61E25}" sibTransId="{DBBD8F1D-83B3-4B42-999C-06743F4860C0}"/>
    <dgm:cxn modelId="{6D7C6E42-5419-E34B-B400-7AFDB382B6B0}" type="presOf" srcId="{927BF482-F196-7D46-8A30-6C5D9A686650}" destId="{34C15D6D-EA73-1F48-8AD7-E4E8B52C9FF5}" srcOrd="0" destOrd="0" presId="urn:microsoft.com/office/officeart/2008/layout/VerticalCurvedList"/>
    <dgm:cxn modelId="{6B411416-562E-2C44-AC85-8EB91AEB1650}" type="presOf" srcId="{E6386DEA-8802-854F-8922-045064E14FEC}" destId="{9A51CACC-A42C-9149-A9DC-D04CED9C9088}" srcOrd="0" destOrd="0" presId="urn:microsoft.com/office/officeart/2008/layout/VerticalCurvedList"/>
    <dgm:cxn modelId="{328E7DCA-DD48-DA47-810A-B9A3F38D435E}" type="presOf" srcId="{ABFD8771-EAAA-3042-A500-61EDE956B8AE}" destId="{EFD17FC6-B6D4-E840-83C9-6BF7AC58D294}" srcOrd="0" destOrd="0" presId="urn:microsoft.com/office/officeart/2008/layout/VerticalCurvedList"/>
    <dgm:cxn modelId="{32801F79-9453-D643-BF4F-2C2B3C02EBDD}" srcId="{E6386DEA-8802-854F-8922-045064E14FEC}" destId="{FEEE45BF-DADC-5440-AA69-589225CB7027}" srcOrd="2" destOrd="0" parTransId="{3B02B61F-7C58-6F4F-A6E7-2A08939C5A00}" sibTransId="{E187FC92-1E29-E049-A78E-B87941725A28}"/>
    <dgm:cxn modelId="{24E53A45-8F3E-234D-86E7-769F1D8C012D}" type="presParOf" srcId="{9A51CACC-A42C-9149-A9DC-D04CED9C9088}" destId="{6C34B593-D162-7241-9F33-EAFE5DBF61F5}" srcOrd="0" destOrd="0" presId="urn:microsoft.com/office/officeart/2008/layout/VerticalCurvedList"/>
    <dgm:cxn modelId="{046C712B-A88D-3441-B0CC-9ACE930BD088}" type="presParOf" srcId="{6C34B593-D162-7241-9F33-EAFE5DBF61F5}" destId="{8F63F94B-E26E-284C-A829-0917E75CD47E}" srcOrd="0" destOrd="0" presId="urn:microsoft.com/office/officeart/2008/layout/VerticalCurvedList"/>
    <dgm:cxn modelId="{62E41B43-D85E-4C4B-A6E7-863B8B3EAAEF}" type="presParOf" srcId="{8F63F94B-E26E-284C-A829-0917E75CD47E}" destId="{65AAC9E4-2057-0945-A298-534DDE1CDE16}" srcOrd="0" destOrd="0" presId="urn:microsoft.com/office/officeart/2008/layout/VerticalCurvedList"/>
    <dgm:cxn modelId="{92203E1D-66C9-7B4B-B3DA-58984F7EDEB1}" type="presParOf" srcId="{8F63F94B-E26E-284C-A829-0917E75CD47E}" destId="{503D9ED9-BF1D-394E-A9ED-AF30D83B7E83}" srcOrd="1" destOrd="0" presId="urn:microsoft.com/office/officeart/2008/layout/VerticalCurvedList"/>
    <dgm:cxn modelId="{148CE246-1816-A14B-9B37-DD6A4121284C}" type="presParOf" srcId="{8F63F94B-E26E-284C-A829-0917E75CD47E}" destId="{1AFD6301-4846-804E-A093-D4C16D4AF70E}" srcOrd="2" destOrd="0" presId="urn:microsoft.com/office/officeart/2008/layout/VerticalCurvedList"/>
    <dgm:cxn modelId="{E7AE50B2-77FD-4D48-8ADE-A4E192AA8EEB}" type="presParOf" srcId="{8F63F94B-E26E-284C-A829-0917E75CD47E}" destId="{28F1A3D7-0337-8442-8FD8-10412356140D}" srcOrd="3" destOrd="0" presId="urn:microsoft.com/office/officeart/2008/layout/VerticalCurvedList"/>
    <dgm:cxn modelId="{EAA93EDC-B443-914C-9893-F7031CE7D31D}" type="presParOf" srcId="{6C34B593-D162-7241-9F33-EAFE5DBF61F5}" destId="{EFD17FC6-B6D4-E840-83C9-6BF7AC58D294}" srcOrd="1" destOrd="0" presId="urn:microsoft.com/office/officeart/2008/layout/VerticalCurvedList"/>
    <dgm:cxn modelId="{A8544D81-AE69-DB46-A364-02AADDA53062}" type="presParOf" srcId="{6C34B593-D162-7241-9F33-EAFE5DBF61F5}" destId="{589912D9-51A7-4240-8787-11B1B4E1331C}" srcOrd="2" destOrd="0" presId="urn:microsoft.com/office/officeart/2008/layout/VerticalCurvedList"/>
    <dgm:cxn modelId="{86ED046D-8CBF-864D-8B90-35F3E9914776}" type="presParOf" srcId="{589912D9-51A7-4240-8787-11B1B4E1331C}" destId="{B2E1E71D-20FA-654B-B110-B75DF8F7B7CD}" srcOrd="0" destOrd="0" presId="urn:microsoft.com/office/officeart/2008/layout/VerticalCurvedList"/>
    <dgm:cxn modelId="{A62E64DE-A44A-0E4C-AF17-5D715DB61077}" type="presParOf" srcId="{6C34B593-D162-7241-9F33-EAFE5DBF61F5}" destId="{865D737B-FADD-1F43-8E57-70BBC2F8FCD8}" srcOrd="3" destOrd="0" presId="urn:microsoft.com/office/officeart/2008/layout/VerticalCurvedList"/>
    <dgm:cxn modelId="{72AA5BE9-5A8F-604B-825D-6A11B288F0DB}" type="presParOf" srcId="{6C34B593-D162-7241-9F33-EAFE5DBF61F5}" destId="{FFC9D034-1546-B940-A428-7AC45EB736DB}" srcOrd="4" destOrd="0" presId="urn:microsoft.com/office/officeart/2008/layout/VerticalCurvedList"/>
    <dgm:cxn modelId="{78D27DD3-7350-624D-B1DE-FE8C57B309BE}" type="presParOf" srcId="{FFC9D034-1546-B940-A428-7AC45EB736DB}" destId="{09B94E6B-C48B-F24E-BF83-3990C16A9316}" srcOrd="0" destOrd="0" presId="urn:microsoft.com/office/officeart/2008/layout/VerticalCurvedList"/>
    <dgm:cxn modelId="{BC1B64D4-05F5-9C4A-90A7-F5AA3880D39E}" type="presParOf" srcId="{6C34B593-D162-7241-9F33-EAFE5DBF61F5}" destId="{2E2060F9-A7DF-9947-8270-19E01F40C6E3}" srcOrd="5" destOrd="0" presId="urn:microsoft.com/office/officeart/2008/layout/VerticalCurvedList"/>
    <dgm:cxn modelId="{9D3057B2-A1E4-5D48-A323-4FF2793E458A}" type="presParOf" srcId="{6C34B593-D162-7241-9F33-EAFE5DBF61F5}" destId="{F688B15F-E8C6-0540-B146-6076EEF560C6}" srcOrd="6" destOrd="0" presId="urn:microsoft.com/office/officeart/2008/layout/VerticalCurvedList"/>
    <dgm:cxn modelId="{AFFC8BDA-B703-B946-9DCE-94444610EBDC}" type="presParOf" srcId="{F688B15F-E8C6-0540-B146-6076EEF560C6}" destId="{C29672B1-B5E2-C84F-9384-AB43579BF75A}" srcOrd="0" destOrd="0" presId="urn:microsoft.com/office/officeart/2008/layout/VerticalCurvedList"/>
    <dgm:cxn modelId="{BA16E06B-9021-6F44-B2B4-CE7181C8EB49}" type="presParOf" srcId="{6C34B593-D162-7241-9F33-EAFE5DBF61F5}" destId="{34C15D6D-EA73-1F48-8AD7-E4E8B52C9FF5}" srcOrd="7" destOrd="0" presId="urn:microsoft.com/office/officeart/2008/layout/VerticalCurvedList"/>
    <dgm:cxn modelId="{D1F56A58-9A73-F649-98B1-C805A76FFE70}" type="presParOf" srcId="{6C34B593-D162-7241-9F33-EAFE5DBF61F5}" destId="{B8F72B21-BACE-084F-8C7C-02A2D9C36C64}" srcOrd="8" destOrd="0" presId="urn:microsoft.com/office/officeart/2008/layout/VerticalCurvedList"/>
    <dgm:cxn modelId="{CAD2D158-53EB-8F46-807B-B4DC4640E494}" type="presParOf" srcId="{B8F72B21-BACE-084F-8C7C-02A2D9C36C64}" destId="{04B3CB94-7D52-914C-8B91-E68880DFBA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D9ED9-BF1D-394E-A9ED-AF30D83B7E83}">
      <dsp:nvSpPr>
        <dsp:cNvPr id="0" name=""/>
        <dsp:cNvSpPr/>
      </dsp:nvSpPr>
      <dsp:spPr>
        <a:xfrm>
          <a:off x="-5628727" y="-861662"/>
          <a:ext cx="6701598" cy="6701598"/>
        </a:xfrm>
        <a:prstGeom prst="blockArc">
          <a:avLst>
            <a:gd name="adj1" fmla="val 18900000"/>
            <a:gd name="adj2" fmla="val 2700000"/>
            <a:gd name="adj3" fmla="val 322"/>
          </a:avLst>
        </a:pr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D17FC6-B6D4-E840-83C9-6BF7AC58D294}">
      <dsp:nvSpPr>
        <dsp:cNvPr id="0" name=""/>
        <dsp:cNvSpPr/>
      </dsp:nvSpPr>
      <dsp:spPr>
        <a:xfrm>
          <a:off x="561618" y="382729"/>
          <a:ext cx="8579578" cy="76585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Hiragino Sans GB W3" charset="-122"/>
              <a:ea typeface="Hiragino Sans GB W3" charset="-122"/>
              <a:cs typeface="Hiragino Sans GB W3" charset="-122"/>
            </a:rPr>
            <a:t>基于物品的协同过滤生成物品的相似性；</a:t>
          </a:r>
          <a:endParaRPr lang="en-US" altLang="zh-CN" sz="1900" b="1"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NLP</a:t>
          </a:r>
          <a:r>
            <a:rPr lang="zh-CN" altLang="en-US" sz="1900" b="1" kern="1200" dirty="0" smtClean="0">
              <a:latin typeface="Hiragino Sans GB W3" charset="-122"/>
              <a:ea typeface="Hiragino Sans GB W3" charset="-122"/>
              <a:cs typeface="Hiragino Sans GB W3" charset="-122"/>
            </a:rPr>
            <a:t>领域应用神经嵌入算法学习词汇的潜在表示（</a:t>
          </a:r>
          <a:r>
            <a:rPr lang="en-US" altLang="zh-CN" sz="1900" b="1" kern="1200" dirty="0" smtClean="0">
              <a:latin typeface="Hiragino Sans GB W3" charset="-122"/>
              <a:ea typeface="Hiragino Sans GB W3" charset="-122"/>
              <a:cs typeface="Hiragino Sans GB W3" charset="-122"/>
            </a:rPr>
            <a:t>word2vec</a:t>
          </a:r>
          <a:r>
            <a:rPr lang="zh-CN" altLang="en-US" sz="1900" b="1" kern="1200" dirty="0" smtClean="0">
              <a:latin typeface="Hiragino Sans GB W3" charset="-122"/>
              <a:ea typeface="Hiragino Sans GB W3" charset="-122"/>
              <a:cs typeface="Hiragino Sans GB W3" charset="-122"/>
            </a:rPr>
            <a:t>）</a:t>
          </a:r>
          <a:endParaRPr lang="zh-CN" altLang="en-US" sz="1900" b="1" kern="1200" dirty="0">
            <a:latin typeface="Hiragino Sans GB W3" charset="-122"/>
            <a:ea typeface="Hiragino Sans GB W3" charset="-122"/>
            <a:cs typeface="Hiragino Sans GB W3" charset="-122"/>
          </a:endParaRPr>
        </a:p>
      </dsp:txBody>
      <dsp:txXfrm>
        <a:off x="561618" y="382729"/>
        <a:ext cx="8579578" cy="765857"/>
      </dsp:txXfrm>
    </dsp:sp>
    <dsp:sp modelId="{B2E1E71D-20FA-654B-B110-B75DF8F7B7CD}">
      <dsp:nvSpPr>
        <dsp:cNvPr id="0" name=""/>
        <dsp:cNvSpPr/>
      </dsp:nvSpPr>
      <dsp:spPr>
        <a:xfrm>
          <a:off x="82957" y="286997"/>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65D737B-FADD-1F43-8E57-70BBC2F8FCD8}">
      <dsp:nvSpPr>
        <dsp:cNvPr id="0" name=""/>
        <dsp:cNvSpPr/>
      </dsp:nvSpPr>
      <dsp:spPr>
        <a:xfrm>
          <a:off x="1000702" y="1531715"/>
          <a:ext cx="8140495" cy="765857"/>
        </a:xfrm>
        <a:prstGeom prst="rect">
          <a:avLst/>
        </a:prstGeom>
        <a:solidFill>
          <a:schemeClr val="accent5">
            <a:hueOff val="2079079"/>
            <a:satOff val="-1338"/>
            <a:lumOff val="91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Item-CF</a:t>
          </a:r>
          <a:r>
            <a:rPr lang="zh-CN" altLang="en-US" sz="1900" b="1" kern="1200" dirty="0" smtClean="0">
              <a:latin typeface="Hiragino Sans GB W3" charset="-122"/>
              <a:ea typeface="Hiragino Sans GB W3" charset="-122"/>
              <a:cs typeface="Hiragino Sans GB W3" charset="-122"/>
            </a:rPr>
            <a:t>在同一个神经元嵌入框架中进行映射</a:t>
          </a:r>
          <a:endParaRPr lang="zh-CN" altLang="en-US" sz="1900" b="1" kern="1200" dirty="0">
            <a:latin typeface="Hiragino Sans GB W3" charset="-122"/>
            <a:ea typeface="Hiragino Sans GB W3" charset="-122"/>
            <a:cs typeface="Hiragino Sans GB W3" charset="-122"/>
          </a:endParaRPr>
        </a:p>
      </dsp:txBody>
      <dsp:txXfrm>
        <a:off x="1000702" y="1531715"/>
        <a:ext cx="8140495" cy="765857"/>
      </dsp:txXfrm>
    </dsp:sp>
    <dsp:sp modelId="{09B94E6B-C48B-F24E-BF83-3990C16A9316}">
      <dsp:nvSpPr>
        <dsp:cNvPr id="0" name=""/>
        <dsp:cNvSpPr/>
      </dsp:nvSpPr>
      <dsp:spPr>
        <a:xfrm>
          <a:off x="522041" y="1435982"/>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E2060F9-A7DF-9947-8270-19E01F40C6E3}">
      <dsp:nvSpPr>
        <dsp:cNvPr id="0" name=""/>
        <dsp:cNvSpPr/>
      </dsp:nvSpPr>
      <dsp:spPr>
        <a:xfrm>
          <a:off x="1000702" y="2680700"/>
          <a:ext cx="8140495" cy="765857"/>
        </a:xfrm>
        <a:prstGeom prst="rect">
          <a:avLst/>
        </a:prstGeom>
        <a:solidFill>
          <a:schemeClr val="accent5">
            <a:hueOff val="4158158"/>
            <a:satOff val="-2675"/>
            <a:lumOff val="182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提出</a:t>
          </a:r>
          <a:r>
            <a:rPr lang="en-US" altLang="zh-CN" sz="1900" kern="1200" dirty="0" smtClean="0">
              <a:latin typeface="Hiragino Sans GB W3" charset="-122"/>
              <a:ea typeface="Hiragino Sans GB W3" charset="-122"/>
              <a:cs typeface="Hiragino Sans GB W3" charset="-122"/>
            </a:rPr>
            <a:t>item2vec</a:t>
          </a:r>
          <a:r>
            <a:rPr lang="zh-CN" altLang="en-US" sz="1900" kern="1200" dirty="0" smtClean="0">
              <a:latin typeface="Hiragino Sans GB W3" charset="-122"/>
              <a:ea typeface="Hiragino Sans GB W3" charset="-122"/>
              <a:cs typeface="Hiragino Sans GB W3" charset="-122"/>
            </a:rPr>
            <a:t>，生成物品在潜在空间的嵌入</a:t>
          </a:r>
          <a:r>
            <a:rPr lang="en-US" altLang="zh-CN" sz="1900" kern="1200" dirty="0" smtClean="0">
              <a:latin typeface="Hiragino Sans GB W3" charset="-122"/>
              <a:ea typeface="Hiragino Sans GB W3" charset="-122"/>
              <a:cs typeface="Hiragino Sans GB W3" charset="-122"/>
            </a:rPr>
            <a:t>(Embedding)</a:t>
          </a:r>
          <a:r>
            <a:rPr lang="zh-CN" altLang="en-US" sz="1900" kern="1200" dirty="0" smtClean="0">
              <a:latin typeface="Hiragino Sans GB W3" charset="-122"/>
              <a:ea typeface="Hiragino Sans GB W3" charset="-122"/>
              <a:cs typeface="Hiragino Sans GB W3" charset="-122"/>
            </a:rPr>
            <a:t>，</a:t>
          </a:r>
          <a:endParaRPr lang="en-US" altLang="zh-CN" sz="1900"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即便用户信息不可用，仍可推断出物品之间的联系</a:t>
          </a:r>
          <a:endParaRPr lang="zh-CN" altLang="en-US" sz="1900" kern="1200" dirty="0">
            <a:latin typeface="Hiragino Sans GB W3" charset="-122"/>
            <a:ea typeface="Hiragino Sans GB W3" charset="-122"/>
            <a:cs typeface="Hiragino Sans GB W3" charset="-122"/>
          </a:endParaRPr>
        </a:p>
      </dsp:txBody>
      <dsp:txXfrm>
        <a:off x="1000702" y="2680700"/>
        <a:ext cx="8140495" cy="765857"/>
      </dsp:txXfrm>
    </dsp:sp>
    <dsp:sp modelId="{C29672B1-B5E2-C84F-9384-AB43579BF75A}">
      <dsp:nvSpPr>
        <dsp:cNvPr id="0" name=""/>
        <dsp:cNvSpPr/>
      </dsp:nvSpPr>
      <dsp:spPr>
        <a:xfrm>
          <a:off x="522041" y="2584968"/>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5D6D-EA73-1F48-8AD7-E4E8B52C9FF5}">
      <dsp:nvSpPr>
        <dsp:cNvPr id="0" name=""/>
        <dsp:cNvSpPr/>
      </dsp:nvSpPr>
      <dsp:spPr>
        <a:xfrm>
          <a:off x="561618" y="3829685"/>
          <a:ext cx="8579578" cy="765857"/>
        </a:xfrm>
        <a:prstGeom prst="rect">
          <a:avLst/>
        </a:prstGeom>
        <a:solidFill>
          <a:schemeClr val="accent5">
            <a:hueOff val="6237237"/>
            <a:satOff val="-4013"/>
            <a:lumOff val="2744"/>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结果表明作者的方法相较于</a:t>
          </a:r>
          <a:r>
            <a:rPr lang="en-US" altLang="zh-CN" sz="1900" kern="1200" dirty="0" smtClean="0">
              <a:latin typeface="Hiragino Sans GB W3" charset="-122"/>
              <a:ea typeface="Hiragino Sans GB W3" charset="-122"/>
              <a:cs typeface="Hiragino Sans GB W3" charset="-122"/>
            </a:rPr>
            <a:t>SVD</a:t>
          </a:r>
          <a:r>
            <a:rPr lang="zh-CN" altLang="en-US" sz="1900" kern="1200" dirty="0" smtClean="0">
              <a:latin typeface="Hiragino Sans GB W3" charset="-122"/>
              <a:ea typeface="Hiragino Sans GB W3" charset="-122"/>
              <a:cs typeface="Hiragino Sans GB W3" charset="-122"/>
            </a:rPr>
            <a:t>具有一定的优势</a:t>
          </a:r>
          <a:endParaRPr lang="zh-CN" altLang="en-US" sz="1900" kern="1200" dirty="0">
            <a:latin typeface="Hiragino Sans GB W3" charset="-122"/>
            <a:ea typeface="Hiragino Sans GB W3" charset="-122"/>
            <a:cs typeface="Hiragino Sans GB W3" charset="-122"/>
          </a:endParaRPr>
        </a:p>
      </dsp:txBody>
      <dsp:txXfrm>
        <a:off x="561618" y="3829685"/>
        <a:ext cx="8579578" cy="765857"/>
      </dsp:txXfrm>
    </dsp:sp>
    <dsp:sp modelId="{04B3CB94-7D52-914C-8B91-E68880DFBADE}">
      <dsp:nvSpPr>
        <dsp:cNvPr id="0" name=""/>
        <dsp:cNvSpPr/>
      </dsp:nvSpPr>
      <dsp:spPr>
        <a:xfrm>
          <a:off x="82957" y="3733953"/>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t>2017/7/13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t>‹#›</a:t>
            </a:fld>
            <a:endParaRPr lang="zh-CN" altLang="en-US"/>
          </a:p>
        </p:txBody>
      </p:sp>
    </p:spTree>
    <p:extLst>
      <p:ext uri="{BB962C8B-B14F-4D97-AF65-F5344CB8AC3E}">
        <p14:creationId xmlns:p14="http://schemas.microsoft.com/office/powerpoint/2010/main" val="357449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748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2159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8267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2571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接近工业实际的比赛环境，是我们能够综合考虑资源消耗和算法稳定性、精确度等问题，最终取得了良好的效果，在</a:t>
            </a:r>
            <a:r>
              <a:rPr kumimoji="1" lang="en-US" altLang="zh-CN" dirty="0" smtClean="0"/>
              <a:t>1505</a:t>
            </a:r>
            <a:r>
              <a:rPr kumimoji="1" lang="zh-CN" altLang="en-US" dirty="0" smtClean="0"/>
              <a:t>支队伍中取得冠军。最后，我们团队的每个人都从这个比赛中学习到了很多，这道题目不仅锻炼了我们的个人能力，培养了我们用工业实际的角度来考虑问题的角度，也锻炼了我们团队协作的能力。在此我们像比赛的组织方和项目的出题方致以崇高的敬意和真挚的感谢。</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60147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以上就是我此次报告的内容，谢谢大家</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8376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8368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19201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57715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86554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接下来介绍我们的特征工程。</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6448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94192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98690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6396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43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8991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931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6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70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941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9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72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016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a:solidFill>
            <a:schemeClr val="bg1"/>
          </a:solidFill>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782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49242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5576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8471628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44989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smtClean="0"/>
              <a:t>添加标题</a:t>
            </a:r>
            <a:endParaRPr lang="zh-CN" altLang="en-US" dirty="0"/>
          </a:p>
        </p:txBody>
      </p:sp>
    </p:spTree>
    <p:extLst>
      <p:ext uri="{BB962C8B-B14F-4D97-AF65-F5344CB8AC3E}">
        <p14:creationId xmlns:p14="http://schemas.microsoft.com/office/powerpoint/2010/main" val="807050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4702265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371559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593223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5052687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9011376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657040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0829845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45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79678485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808109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2619733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392801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80172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8851193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itchFamily="34" charset="-122"/>
                <a:ea typeface="微软雅黑"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字体使用 </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行距</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背景图片出处</a:t>
            </a: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声明</a:t>
            </a:r>
            <a:endParaRPr lang="en-US" altLang="zh-CN" sz="1335" dirty="0">
              <a:solidFill>
                <a:srgbClr val="FFFFFF"/>
              </a:solidFill>
              <a:latin typeface="微软雅黑" pitchFamily="34" charset="-122"/>
              <a:ea typeface="微软雅黑"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英文 </a:t>
            </a:r>
            <a:r>
              <a:rPr lang="en-US" altLang="zh-CN" sz="1335" dirty="0">
                <a:solidFill>
                  <a:srgbClr val="FFFFFF"/>
                </a:solidFill>
                <a:latin typeface="微软雅黑" pitchFamily="34" charset="-122"/>
                <a:ea typeface="微软雅黑" pitchFamily="34" charset="-122"/>
                <a:cs typeface="Segoe UI Light"/>
              </a:rPr>
              <a:t>Calibri</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中文 微软雅黑</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正文 </a:t>
            </a:r>
            <a:r>
              <a:rPr lang="en-US" altLang="zh-CN" sz="1335" dirty="0">
                <a:solidFill>
                  <a:srgbClr val="FFFFFF"/>
                </a:solidFill>
                <a:latin typeface="微软雅黑" pitchFamily="34" charset="-122"/>
                <a:ea typeface="微软雅黑" pitchFamily="34" charset="-122"/>
                <a:cs typeface="Segoe UI Light"/>
              </a:rPr>
              <a:t>1.3</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en-US" altLang="zh-CN" sz="1335" dirty="0" err="1">
                <a:solidFill>
                  <a:srgbClr val="FFFFFF"/>
                </a:solidFill>
                <a:latin typeface="微软雅黑" pitchFamily="34" charset="-122"/>
                <a:ea typeface="微软雅黑" pitchFamily="34" charset="-122"/>
                <a:cs typeface="Segoe UI Light"/>
              </a:rPr>
              <a:t>cn.bing.com</a:t>
            </a: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prstClr val="white"/>
                </a:solidFill>
                <a:latin typeface="微软雅黑" pitchFamily="34" charset="-122"/>
                <a:ea typeface="微软雅黑" pitchFamily="34" charset="-122"/>
              </a:rPr>
              <a:t>互联网是一个开放共享的平台</a:t>
            </a:r>
          </a:p>
          <a:p>
            <a:pPr defTabSz="608965">
              <a:lnSpc>
                <a:spcPct val="130000"/>
              </a:lnSpc>
            </a:pPr>
            <a:r>
              <a:rPr lang="zh-CN" altLang="en-US" sz="1335" dirty="0">
                <a:solidFill>
                  <a:prstClr val="white"/>
                </a:solidFill>
                <a:latin typeface="微软雅黑" pitchFamily="34" charset="-122"/>
                <a:ea typeface="微软雅黑" pitchFamily="34" charset="-122"/>
                <a:cs typeface="Segoe UI" pitchFamily="34" charset="0"/>
              </a:rPr>
              <a:t>Office</a:t>
            </a:r>
            <a:r>
              <a:rPr lang="en-US" altLang="zh-CN" sz="1335" dirty="0">
                <a:solidFill>
                  <a:prstClr val="white"/>
                </a:solidFill>
                <a:latin typeface="微软雅黑" pitchFamily="34" charset="-122"/>
                <a:ea typeface="微软雅黑" pitchFamily="34" charset="-122"/>
                <a:cs typeface="Segoe UI" pitchFamily="34" charset="0"/>
              </a:rPr>
              <a:t>PLUS</a:t>
            </a:r>
            <a:r>
              <a:rPr lang="en-US" altLang="zh-CN" sz="1335" dirty="0">
                <a:solidFill>
                  <a:prstClr val="white"/>
                </a:solidFill>
                <a:latin typeface="微软雅黑" pitchFamily="34" charset="-122"/>
                <a:ea typeface="微软雅黑" pitchFamily="34" charset="-122"/>
              </a:rPr>
              <a:t> </a:t>
            </a:r>
            <a:r>
              <a:rPr lang="zh-CN" altLang="en-US" sz="1335" dirty="0">
                <a:solidFill>
                  <a:prstClr val="white"/>
                </a:solidFill>
                <a:latin typeface="微软雅黑" pitchFamily="34" charset="-122"/>
                <a:ea typeface="微软雅黑" pitchFamily="34" charset="-122"/>
              </a:rPr>
              <a:t>部分设计灵感与元素来源于网络</a:t>
            </a:r>
          </a:p>
          <a:p>
            <a:pPr defTabSz="608965">
              <a:lnSpc>
                <a:spcPct val="130000"/>
              </a:lnSpc>
            </a:pPr>
            <a:r>
              <a:rPr lang="zh-CN" altLang="en-US" sz="1335" dirty="0">
                <a:solidFill>
                  <a:prstClr val="white"/>
                </a:solidFill>
                <a:latin typeface="微软雅黑" pitchFamily="34" charset="-122"/>
                <a:ea typeface="微软雅黑" pitchFamily="34" charset="-122"/>
              </a:rPr>
              <a:t>如有建议请联系officeplus@microsoft.com</a:t>
            </a:r>
            <a:endParaRPr lang="en-US" altLang="zh-CN" sz="1335" dirty="0">
              <a:solidFill>
                <a:srgbClr val="FFFFFF"/>
              </a:solidFill>
              <a:latin typeface="微软雅黑" pitchFamily="34" charset="-122"/>
              <a:ea typeface="微软雅黑"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a:cs typeface="Segoe UI Light"/>
              </a:rPr>
              <a:t>OfficePLUS</a:t>
            </a:r>
            <a:endParaRPr lang="zh-CN" altLang="en-US" sz="1065" dirty="0">
              <a:solidFill>
                <a:srgbClr val="FFFFFF"/>
              </a:solidFill>
              <a:latin typeface="Segoe UI Light"/>
              <a:cs typeface="Segoe UI Light"/>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1429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itchFamily="34" charset="-122"/>
                <a:ea typeface="微软雅黑" pitchFamily="34" charset="-122"/>
              </a:rPr>
              <a:t>点击</a:t>
            </a:r>
            <a:r>
              <a:rPr kumimoji="1" lang="en-US" altLang="zh-CN" sz="1335" dirty="0">
                <a:solidFill>
                  <a:schemeClr val="tx1">
                    <a:lumMod val="75000"/>
                    <a:lumOff val="25000"/>
                  </a:schemeClr>
                </a:solidFill>
                <a:latin typeface="微软雅黑" pitchFamily="34" charset="-122"/>
                <a:ea typeface="微软雅黑" pitchFamily="34" charset="-122"/>
              </a:rPr>
              <a:t>Logo</a:t>
            </a:r>
            <a:r>
              <a:rPr kumimoji="1" lang="zh-CN" altLang="en-US" sz="1335" dirty="0">
                <a:solidFill>
                  <a:schemeClr val="tx1">
                    <a:lumMod val="75000"/>
                    <a:lumOff val="25000"/>
                  </a:schemeClr>
                </a:solidFill>
                <a:latin typeface="微软雅黑" pitchFamily="34" charset="-122"/>
                <a:ea typeface="微软雅黑" pitchFamily="34" charset="-122"/>
              </a:rPr>
              <a:t>获取更多优质模板（放映模式</a:t>
            </a:r>
            <a:r>
              <a:rPr kumimoji="1" lang="zh-CN" altLang="en-US" sz="1335" dirty="0">
                <a:solidFill>
                  <a:schemeClr val="tx1">
                    <a:lumMod val="75000"/>
                    <a:lumOff val="25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68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41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7435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29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5808305"/>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6.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2.jpg"/><Relationship Id="rId43" Type="http://schemas.openxmlformats.org/officeDocument/2006/relationships/image" Target="../media/image3.png"/><Relationship Id="rId44" Type="http://schemas.openxmlformats.org/officeDocument/2006/relationships/image" Target="../media/image4.png"/><Relationship Id="rId4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7/13/17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61614621"/>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50" r:id="rId36"/>
    <p:sldLayoutId id="2147483651" r:id="rId37"/>
    <p:sldLayoutId id="2147483652" r:id="rId38"/>
    <p:sldLayoutId id="2147483656" r:id="rId39"/>
    <p:sldLayoutId id="2147483657" r:id="rId4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85950" y="4472022"/>
            <a:ext cx="8420098" cy="584771"/>
          </a:xfrm>
          <a:prstGeom prst="rect">
            <a:avLst/>
          </a:prstGeom>
        </p:spPr>
        <p:txBody>
          <a:bodyPr wrap="square" lIns="91436" tIns="45718" rIns="91436" bIns="45718">
            <a:spAutoFit/>
          </a:bodyPr>
          <a:lstStyle/>
          <a:p>
            <a:pPr algn="ctr"/>
            <a:r>
              <a:rPr lang="en-US" altLang="zh-CN" sz="3200" b="1" dirty="0" smtClean="0">
                <a:solidFill>
                  <a:srgbClr val="FFC000"/>
                </a:solidFill>
                <a:latin typeface="STXinwei" charset="-122"/>
                <a:ea typeface="STXinwei" charset="-122"/>
                <a:cs typeface="STXinwei" charset="-122"/>
              </a:rPr>
              <a:t>Reporter</a:t>
            </a:r>
            <a:r>
              <a:rPr lang="zh-CN" altLang="en-US" sz="3200" b="1" dirty="0" smtClean="0">
                <a:solidFill>
                  <a:srgbClr val="FFC000"/>
                </a:solidFill>
                <a:latin typeface="STXinwei" charset="-122"/>
                <a:ea typeface="STXinwei" charset="-122"/>
                <a:cs typeface="STXinwei" charset="-122"/>
              </a:rPr>
              <a:t>：</a:t>
            </a:r>
            <a:r>
              <a:rPr lang="en-US" altLang="zh-CN" sz="3200" b="1" dirty="0" err="1" smtClean="0">
                <a:solidFill>
                  <a:srgbClr val="FFC000"/>
                </a:solidFill>
                <a:latin typeface="STXinwei" charset="-122"/>
                <a:ea typeface="STXinwei" charset="-122"/>
                <a:cs typeface="STXinwei" charset="-122"/>
              </a:rPr>
              <a:t>Jackokie</a:t>
            </a:r>
            <a:r>
              <a:rPr lang="zh-CN" altLang="en-US" sz="3200" b="1" dirty="0" smtClean="0">
                <a:solidFill>
                  <a:srgbClr val="FFC000"/>
                </a:solidFill>
                <a:latin typeface="STXinwei" charset="-122"/>
                <a:ea typeface="STXinwei" charset="-122"/>
                <a:cs typeface="STXinwei" charset="-122"/>
              </a:rPr>
              <a:t> </a:t>
            </a:r>
            <a:r>
              <a:rPr lang="en-US" altLang="zh-CN" sz="3200" b="1" dirty="0" smtClean="0">
                <a:solidFill>
                  <a:srgbClr val="FFC000"/>
                </a:solidFill>
                <a:latin typeface="STXinwei" charset="-122"/>
                <a:ea typeface="STXinwei" charset="-122"/>
                <a:cs typeface="STXinwei" charset="-122"/>
              </a:rPr>
              <a:t>Zhao</a:t>
            </a:r>
            <a:endParaRPr lang="zh-CN" altLang="en-US" sz="3200" b="1" dirty="0">
              <a:solidFill>
                <a:srgbClr val="FFC000"/>
              </a:solidFill>
              <a:latin typeface="STXinwei" charset="-122"/>
              <a:ea typeface="STXinwei" charset="-122"/>
              <a:cs typeface="STXinwei" charset="-122"/>
            </a:endParaRPr>
          </a:p>
        </p:txBody>
      </p:sp>
      <p:sp>
        <p:nvSpPr>
          <p:cNvPr id="7" name="文本框 6"/>
          <p:cNvSpPr txBox="1"/>
          <p:nvPr/>
        </p:nvSpPr>
        <p:spPr>
          <a:xfrm>
            <a:off x="0" y="2051957"/>
            <a:ext cx="12191998" cy="2123658"/>
          </a:xfrm>
          <a:prstGeom prst="rect">
            <a:avLst/>
          </a:prstGeom>
          <a:noFill/>
        </p:spPr>
        <p:txBody>
          <a:bodyPr wrap="square" rtlCol="0">
            <a:spAutoFit/>
          </a:bodyPr>
          <a:lstStyle/>
          <a:p>
            <a:pPr algn="ctr">
              <a:lnSpc>
                <a:spcPct val="150000"/>
              </a:lnSpc>
            </a:pPr>
            <a:r>
              <a:rPr lang="en-US" altLang="zh-CN" sz="4400" b="1" dirty="0"/>
              <a:t>ITEM2VEC: NEURAL ITEM EMBEDDING FOR COLLABORATIVE FILTERING </a:t>
            </a:r>
            <a:endParaRPr lang="en-US" altLang="zh-CN" sz="4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7255320" cy="419100"/>
          </a:xfrm>
        </p:spPr>
        <p:txBody>
          <a:bodyPr>
            <a:normAutofit fontScale="77500" lnSpcReduction="20000"/>
          </a:bodyPr>
          <a:lstStyle/>
          <a:p>
            <a:r>
              <a:rPr lang="en-US" altLang="zh-CN" sz="3200" dirty="0" smtClean="0">
                <a:latin typeface="Hiragino Sans GB W3" charset="-122"/>
                <a:ea typeface="Hiragino Sans GB W3" charset="-122"/>
                <a:cs typeface="Hiragino Sans GB W3" charset="-122"/>
              </a:rPr>
              <a:t>4.2 Systems and parameters </a:t>
            </a:r>
            <a:endParaRPr lang="en-US" altLang="zh-CN" sz="3200" dirty="0">
              <a:latin typeface="Hiragino Sans GB W3" charset="-122"/>
              <a:ea typeface="Hiragino Sans GB W3" charset="-122"/>
              <a:cs typeface="Hiragino Sans GB W3" charset="-122"/>
            </a:endParaRPr>
          </a:p>
        </p:txBody>
      </p:sp>
    </p:spTree>
    <p:extLst>
      <p:ext uri="{BB962C8B-B14F-4D97-AF65-F5344CB8AC3E}">
        <p14:creationId xmlns:p14="http://schemas.microsoft.com/office/powerpoint/2010/main" val="154624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7255320" cy="419100"/>
          </a:xfrm>
        </p:spPr>
        <p:txBody>
          <a:bodyPr>
            <a:normAutofit fontScale="77500" lnSpcReduction="20000"/>
          </a:bodyPr>
          <a:lstStyle/>
          <a:p>
            <a:r>
              <a:rPr lang="en-US" altLang="zh-CN" sz="3200" dirty="0" smtClean="0">
                <a:latin typeface="Hiragino Sans GB W3" charset="-122"/>
                <a:ea typeface="Hiragino Sans GB W3" charset="-122"/>
                <a:cs typeface="Hiragino Sans GB W3" charset="-122"/>
              </a:rPr>
              <a:t>4.3 Experiments and results </a:t>
            </a:r>
          </a:p>
        </p:txBody>
      </p:sp>
    </p:spTree>
    <p:extLst>
      <p:ext uri="{BB962C8B-B14F-4D97-AF65-F5344CB8AC3E}">
        <p14:creationId xmlns:p14="http://schemas.microsoft.com/office/powerpoint/2010/main" val="790248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437862" y="3560774"/>
            <a:ext cx="4614698" cy="508000"/>
          </a:xfrm>
        </p:spPr>
        <p:txBody>
          <a:bodyPr/>
          <a:lstStyle/>
          <a:p>
            <a:r>
              <a:rPr lang="en-US" altLang="zh-CN" b="1" dirty="0" smtClean="0"/>
              <a:t>CONCLUSION </a:t>
            </a:r>
            <a:endParaRPr lang="en-US" altLang="zh-CN" dirty="0"/>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5</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3"/>
          <p:cNvSpPr/>
          <p:nvPr/>
        </p:nvSpPr>
        <p:spPr bwMode="gray">
          <a:xfrm rot="17752284" flipH="1">
            <a:off x="9716732" y="2361956"/>
            <a:ext cx="1677988" cy="1738313"/>
          </a:xfrm>
          <a:custGeom>
            <a:avLst/>
            <a:gdLst>
              <a:gd name="G0" fmla="+- 21600 0 0"/>
              <a:gd name="G1" fmla="+- 21600 0 0"/>
              <a:gd name="G2" fmla="+- 21600 0 0"/>
              <a:gd name="T0" fmla="*/ 3603 w 43200"/>
              <a:gd name="T1" fmla="*/ 33545 h 43200"/>
              <a:gd name="T2" fmla="*/ 18219 w 43200"/>
              <a:gd name="T3" fmla="*/ 42934 h 43200"/>
              <a:gd name="T4" fmla="*/ 21600 w 43200"/>
              <a:gd name="T5" fmla="*/ 21600 h 43200"/>
            </a:gdLst>
            <a:ahLst/>
            <a:cxnLst>
              <a:cxn ang="0">
                <a:pos x="T0" y="T1"/>
              </a:cxn>
              <a:cxn ang="0">
                <a:pos x="T2" y="T3"/>
              </a:cxn>
              <a:cxn ang="0">
                <a:pos x="T4" y="T5"/>
              </a:cxn>
            </a:cxnLst>
            <a:rect l="0" t="0" r="r" b="b"/>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rc 4"/>
          <p:cNvSpPr/>
          <p:nvPr/>
        </p:nvSpPr>
        <p:spPr bwMode="gray">
          <a:xfrm rot="5400000" flipH="1">
            <a:off x="5727480" y="1464875"/>
            <a:ext cx="1403732" cy="1498600"/>
          </a:xfrm>
          <a:custGeom>
            <a:avLst/>
            <a:gdLst>
              <a:gd name="G0" fmla="+- 21600 0 0"/>
              <a:gd name="G1" fmla="+- 21600 0 0"/>
              <a:gd name="G2" fmla="+- 21600 0 0"/>
              <a:gd name="T0" fmla="*/ 14429 w 43200"/>
              <a:gd name="T1" fmla="*/ 41975 h 42913"/>
              <a:gd name="T2" fmla="*/ 25112 w 43200"/>
              <a:gd name="T3" fmla="*/ 42913 h 42913"/>
              <a:gd name="T4" fmla="*/ 21600 w 43200"/>
              <a:gd name="T5" fmla="*/ 21600 h 42913"/>
            </a:gdLst>
            <a:ahLst/>
            <a:cxnLst>
              <a:cxn ang="0">
                <a:pos x="T0" y="T1"/>
              </a:cxn>
              <a:cxn ang="0">
                <a:pos x="T2" y="T3"/>
              </a:cxn>
              <a:cxn ang="0">
                <a:pos x="T4" y="T5"/>
              </a:cxn>
            </a:cxnLst>
            <a:rect l="0" t="0" r="r" b="b"/>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Picture 5"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870719" y="2544519"/>
            <a:ext cx="1365250" cy="13525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Oval 6"/>
          <p:cNvSpPr>
            <a:spLocks noChangeArrowheads="1"/>
          </p:cNvSpPr>
          <p:nvPr/>
        </p:nvSpPr>
        <p:spPr bwMode="gray">
          <a:xfrm>
            <a:off x="9870719" y="2544519"/>
            <a:ext cx="1357313"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TXinwei" charset="-122"/>
              <a:ea typeface="STXinwei" charset="-122"/>
              <a:cs typeface="STXinwei" charset="-122"/>
            </a:endParaRPr>
          </a:p>
        </p:txBody>
      </p:sp>
      <p:sp>
        <p:nvSpPr>
          <p:cNvPr id="12" name="Freeform 7"/>
          <p:cNvSpPr/>
          <p:nvPr/>
        </p:nvSpPr>
        <p:spPr bwMode="gray">
          <a:xfrm>
            <a:off x="10007395" y="2569433"/>
            <a:ext cx="1066800" cy="4714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00CC66">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grpSp>
        <p:nvGrpSpPr>
          <p:cNvPr id="13" name="Group 8"/>
          <p:cNvGrpSpPr/>
          <p:nvPr/>
        </p:nvGrpSpPr>
        <p:grpSpPr bwMode="auto">
          <a:xfrm rot="-1297425" flipH="1" flipV="1">
            <a:off x="9973907" y="3601794"/>
            <a:ext cx="1184275" cy="288925"/>
            <a:chOff x="2532" y="1051"/>
            <a:chExt cx="893" cy="246"/>
          </a:xfrm>
        </p:grpSpPr>
        <p:grpSp>
          <p:nvGrpSpPr>
            <p:cNvPr id="14" name="Group 9"/>
            <p:cNvGrpSpPr/>
            <p:nvPr/>
          </p:nvGrpSpPr>
          <p:grpSpPr bwMode="auto">
            <a:xfrm>
              <a:off x="2532" y="1051"/>
              <a:ext cx="743" cy="185"/>
              <a:chOff x="1565" y="2568"/>
              <a:chExt cx="1118" cy="279"/>
            </a:xfrm>
          </p:grpSpPr>
          <p:sp>
            <p:nvSpPr>
              <p:cNvPr id="21" name="AutoShape 10"/>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2"/>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utoShape 13"/>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4"/>
            <p:cNvGrpSpPr/>
            <p:nvPr/>
          </p:nvGrpSpPr>
          <p:grpSpPr bwMode="auto">
            <a:xfrm rot="1353540">
              <a:off x="2682" y="1111"/>
              <a:ext cx="743" cy="186"/>
              <a:chOff x="1565" y="2568"/>
              <a:chExt cx="1118" cy="279"/>
            </a:xfrm>
          </p:grpSpPr>
          <p:sp>
            <p:nvSpPr>
              <p:cNvPr id="16"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26" name="Picture 19"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802478" y="1576191"/>
            <a:ext cx="1253930" cy="1242117"/>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Oval 20"/>
          <p:cNvSpPr>
            <a:spLocks noChangeArrowheads="1"/>
          </p:cNvSpPr>
          <p:nvPr/>
        </p:nvSpPr>
        <p:spPr bwMode="gray">
          <a:xfrm>
            <a:off x="5812754" y="1609243"/>
            <a:ext cx="1235717" cy="1190752"/>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Freeform 21"/>
          <p:cNvSpPr/>
          <p:nvPr/>
        </p:nvSpPr>
        <p:spPr bwMode="gray">
          <a:xfrm>
            <a:off x="5947137" y="1655090"/>
            <a:ext cx="971159" cy="41305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C6600">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sp>
        <p:nvSpPr>
          <p:cNvPr id="29" name="Rectangle 22"/>
          <p:cNvSpPr>
            <a:spLocks noChangeArrowheads="1"/>
          </p:cNvSpPr>
          <p:nvPr/>
        </p:nvSpPr>
        <p:spPr bwMode="auto">
          <a:xfrm>
            <a:off x="5750089" y="1945195"/>
            <a:ext cx="1420580" cy="707886"/>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eaLnBrk="0" hangingPunct="0"/>
            <a:r>
              <a:rPr lang="en-US" altLang="zh-CN" sz="2000" b="1" dirty="0" err="1" smtClean="0">
                <a:solidFill>
                  <a:srgbClr val="1C1C1C"/>
                </a:solidFill>
                <a:latin typeface="STXinwei" charset="-122"/>
                <a:ea typeface="STXinwei" charset="-122"/>
                <a:cs typeface="STXinwei" charset="-122"/>
              </a:rPr>
              <a:t>XGBoost</a:t>
            </a:r>
            <a:endParaRPr lang="en-US" altLang="zh-CN" sz="2000" b="1" dirty="0">
              <a:solidFill>
                <a:srgbClr val="1C1C1C"/>
              </a:solidFill>
              <a:latin typeface="STXinwei" charset="-122"/>
              <a:ea typeface="STXinwei" charset="-122"/>
              <a:cs typeface="STXinwei" charset="-122"/>
            </a:endParaRPr>
          </a:p>
          <a:p>
            <a:pPr algn="ctr" eaLnBrk="0" hangingPunct="0"/>
            <a:r>
              <a:rPr lang="en-US" altLang="zh-CN" sz="2000" b="1" dirty="0" smtClean="0">
                <a:solidFill>
                  <a:srgbClr val="1C1C1C"/>
                </a:solidFill>
                <a:latin typeface="STXinwei" charset="-122"/>
                <a:ea typeface="STXinwei" charset="-122"/>
                <a:cs typeface="STXinwei" charset="-122"/>
              </a:rPr>
              <a:t>A</a:t>
            </a:r>
            <a:endParaRPr lang="en-US" altLang="zh-CN" sz="2000" b="1" dirty="0">
              <a:solidFill>
                <a:srgbClr val="1C1C1C"/>
              </a:solidFill>
              <a:latin typeface="STXinwei" charset="-122"/>
              <a:ea typeface="STXinwei" charset="-122"/>
              <a:cs typeface="STXinwei" charset="-122"/>
            </a:endParaRPr>
          </a:p>
        </p:txBody>
      </p:sp>
      <p:sp>
        <p:nvSpPr>
          <p:cNvPr id="30" name="Rectangle 23"/>
          <p:cNvSpPr>
            <a:spLocks noChangeArrowheads="1"/>
          </p:cNvSpPr>
          <p:nvPr/>
        </p:nvSpPr>
        <p:spPr bwMode="auto">
          <a:xfrm>
            <a:off x="9924023" y="2965812"/>
            <a:ext cx="1306769" cy="400110"/>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latin typeface="STXinwei" charset="-122"/>
                <a:ea typeface="STXinwei" charset="-122"/>
                <a:cs typeface="STXinwei" charset="-122"/>
              </a:rPr>
              <a:t>LightGBM</a:t>
            </a:r>
            <a:endParaRPr lang="en-US" altLang="zh-CN" sz="2000" b="1" dirty="0">
              <a:solidFill>
                <a:srgbClr val="1C1C1C"/>
              </a:solidFill>
              <a:latin typeface="STXinwei" charset="-122"/>
              <a:ea typeface="STXinwei" charset="-122"/>
              <a:cs typeface="STXinwei" charset="-122"/>
            </a:endParaRPr>
          </a:p>
        </p:txBody>
      </p:sp>
      <p:grpSp>
        <p:nvGrpSpPr>
          <p:cNvPr id="31" name="Group 26"/>
          <p:cNvGrpSpPr/>
          <p:nvPr/>
        </p:nvGrpSpPr>
        <p:grpSpPr bwMode="auto">
          <a:xfrm>
            <a:off x="6630958" y="2353590"/>
            <a:ext cx="579438" cy="1350962"/>
            <a:chOff x="1821" y="1330"/>
            <a:chExt cx="365" cy="851"/>
          </a:xfrm>
        </p:grpSpPr>
        <p:sp>
          <p:nvSpPr>
            <p:cNvPr id="32" name="Oval 27"/>
            <p:cNvSpPr>
              <a:spLocks noChangeArrowheads="1"/>
            </p:cNvSpPr>
            <p:nvPr/>
          </p:nvSpPr>
          <p:spPr bwMode="auto">
            <a:xfrm rot="-2509211">
              <a:off x="1821" y="1447"/>
              <a:ext cx="101" cy="30"/>
            </a:xfrm>
            <a:prstGeom prst="ellipse">
              <a:avLst/>
            </a:prstGeom>
            <a:gradFill rotWithShape="1">
              <a:gsLst>
                <a:gs pos="0">
                  <a:srgbClr val="660066"/>
                </a:gs>
                <a:gs pos="50000">
                  <a:srgbClr val="660066">
                    <a:gamma/>
                    <a:tint val="40000"/>
                    <a:invGamma/>
                  </a:srgbClr>
                </a:gs>
                <a:gs pos="100000">
                  <a:srgbClr val="660066"/>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28"/>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29"/>
          <p:cNvGrpSpPr/>
          <p:nvPr/>
        </p:nvGrpSpPr>
        <p:grpSpPr bwMode="auto">
          <a:xfrm rot="19799765">
            <a:off x="8577044" y="3539477"/>
            <a:ext cx="1474788" cy="139700"/>
            <a:chOff x="3083" y="2333"/>
            <a:chExt cx="1098" cy="55"/>
          </a:xfrm>
        </p:grpSpPr>
        <p:sp>
          <p:nvSpPr>
            <p:cNvPr id="35" name="Oval 30"/>
            <p:cNvSpPr>
              <a:spLocks noChangeArrowheads="1"/>
            </p:cNvSpPr>
            <p:nvPr/>
          </p:nvSpPr>
          <p:spPr bwMode="auto">
            <a:xfrm rot="5607574">
              <a:off x="4129" y="2337"/>
              <a:ext cx="55" cy="48"/>
            </a:xfrm>
            <a:prstGeom prst="ellipse">
              <a:avLst/>
            </a:prstGeom>
            <a:gradFill rotWithShape="1">
              <a:gsLst>
                <a:gs pos="0">
                  <a:srgbClr val="00FFFF">
                    <a:gamma/>
                    <a:shade val="20000"/>
                    <a:invGamma/>
                  </a:srgbClr>
                </a:gs>
                <a:gs pos="50000">
                  <a:srgbClr val="00FFFF"/>
                </a:gs>
                <a:gs pos="100000">
                  <a:srgbClr val="00FFFF">
                    <a:gamma/>
                    <a:shade val="20000"/>
                    <a:invGamma/>
                  </a:srgbClr>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7"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08821" y="3029865"/>
            <a:ext cx="1654175" cy="1641475"/>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Oval 33"/>
          <p:cNvSpPr>
            <a:spLocks noChangeArrowheads="1"/>
          </p:cNvSpPr>
          <p:nvPr/>
        </p:nvSpPr>
        <p:spPr bwMode="gray">
          <a:xfrm>
            <a:off x="7308821" y="3029865"/>
            <a:ext cx="1643062" cy="1644650"/>
          </a:xfrm>
          <a:prstGeom prst="ellipse">
            <a:avLst/>
          </a:prstGeom>
          <a:gradFill rotWithShape="1">
            <a:gsLst>
              <a:gs pos="0">
                <a:srgbClr val="FFFF00">
                  <a:alpha val="45000"/>
                </a:srgbClr>
              </a:gs>
              <a:gs pos="100000">
                <a:srgbClr val="FFFF00">
                  <a:gamma/>
                  <a:shade val="26275"/>
                  <a:invGamma/>
                  <a:alpha val="89999"/>
                </a:srgbClr>
              </a:gs>
            </a:gsLst>
            <a:lin ang="27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Freeform 34"/>
          <p:cNvSpPr/>
          <p:nvPr/>
        </p:nvSpPr>
        <p:spPr bwMode="gray">
          <a:xfrm>
            <a:off x="7478683" y="3063202"/>
            <a:ext cx="1292225" cy="56991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FF99">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p>
        </p:txBody>
      </p:sp>
      <p:grpSp>
        <p:nvGrpSpPr>
          <p:cNvPr id="40" name="Group 35"/>
          <p:cNvGrpSpPr/>
          <p:nvPr/>
        </p:nvGrpSpPr>
        <p:grpSpPr bwMode="auto">
          <a:xfrm rot="-1297425" flipH="1" flipV="1">
            <a:off x="7432646" y="4312565"/>
            <a:ext cx="1435100" cy="349250"/>
            <a:chOff x="2532" y="1051"/>
            <a:chExt cx="893" cy="246"/>
          </a:xfrm>
        </p:grpSpPr>
        <p:grpSp>
          <p:nvGrpSpPr>
            <p:cNvPr id="41" name="Group 36"/>
            <p:cNvGrpSpPr/>
            <p:nvPr/>
          </p:nvGrpSpPr>
          <p:grpSpPr bwMode="auto">
            <a:xfrm>
              <a:off x="2532" y="1051"/>
              <a:ext cx="743" cy="185"/>
              <a:chOff x="1565" y="2568"/>
              <a:chExt cx="1118" cy="279"/>
            </a:xfrm>
          </p:grpSpPr>
          <p:sp>
            <p:nvSpPr>
              <p:cNvPr id="47" name="AutoShape 3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AutoShape 3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utoShape 3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4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41"/>
            <p:cNvGrpSpPr/>
            <p:nvPr/>
          </p:nvGrpSpPr>
          <p:grpSpPr bwMode="auto">
            <a:xfrm rot="1353540">
              <a:off x="2682" y="1111"/>
              <a:ext cx="743" cy="186"/>
              <a:chOff x="1565" y="2568"/>
              <a:chExt cx="1118" cy="279"/>
            </a:xfrm>
          </p:grpSpPr>
          <p:sp>
            <p:nvSpPr>
              <p:cNvPr id="43" name="AutoShape 4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4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utoShape 4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4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Rectangle 46"/>
          <p:cNvSpPr>
            <a:spLocks noChangeArrowheads="1"/>
          </p:cNvSpPr>
          <p:nvPr/>
        </p:nvSpPr>
        <p:spPr bwMode="auto">
          <a:xfrm>
            <a:off x="7448662" y="3620415"/>
            <a:ext cx="1415772" cy="461665"/>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zh-CN" altLang="en-US" sz="2400" b="1" dirty="0" smtClean="0">
                <a:solidFill>
                  <a:srgbClr val="1C1C1C"/>
                </a:solidFill>
                <a:latin typeface="STXinwei" charset="-122"/>
                <a:ea typeface="STXinwei" charset="-122"/>
                <a:cs typeface="STXinwei" charset="-122"/>
              </a:rPr>
              <a:t>模型融合</a:t>
            </a:r>
            <a:endParaRPr lang="en-US" altLang="zh-CN" sz="2400" b="1" dirty="0">
              <a:solidFill>
                <a:srgbClr val="1C1C1C"/>
              </a:solidFill>
              <a:latin typeface="STXinwei" charset="-122"/>
              <a:ea typeface="STXinwei" charset="-122"/>
              <a:cs typeface="STXinwei" charset="-122"/>
            </a:endParaRPr>
          </a:p>
        </p:txBody>
      </p:sp>
      <p:grpSp>
        <p:nvGrpSpPr>
          <p:cNvPr id="52" name="Group 47"/>
          <p:cNvGrpSpPr/>
          <p:nvPr/>
        </p:nvGrpSpPr>
        <p:grpSpPr bwMode="auto">
          <a:xfrm>
            <a:off x="6340446" y="4128423"/>
            <a:ext cx="1458912" cy="576263"/>
            <a:chOff x="1651" y="2475"/>
            <a:chExt cx="919" cy="363"/>
          </a:xfrm>
        </p:grpSpPr>
        <p:sp>
          <p:nvSpPr>
            <p:cNvPr id="53" name="Oval 48"/>
            <p:cNvSpPr>
              <a:spLocks noChangeArrowheads="1"/>
            </p:cNvSpPr>
            <p:nvPr/>
          </p:nvSpPr>
          <p:spPr bwMode="auto">
            <a:xfrm rot="3461289">
              <a:off x="2408" y="2500"/>
              <a:ext cx="110" cy="60"/>
            </a:xfrm>
            <a:prstGeom prst="ellipse">
              <a:avLst/>
            </a:prstGeom>
            <a:gradFill rotWithShape="1">
              <a:gsLst>
                <a:gs pos="0">
                  <a:srgbClr val="996600"/>
                </a:gs>
                <a:gs pos="50000">
                  <a:srgbClr val="996600">
                    <a:gamma/>
                    <a:tint val="40000"/>
                    <a:invGamma/>
                  </a:srgbClr>
                </a:gs>
                <a:gs pos="100000">
                  <a:srgbClr val="99660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49"/>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Arc 50"/>
          <p:cNvSpPr/>
          <p:nvPr/>
        </p:nvSpPr>
        <p:spPr bwMode="gray">
          <a:xfrm rot="5910476" flipH="1">
            <a:off x="5561777" y="4473696"/>
            <a:ext cx="1677988" cy="1708150"/>
          </a:xfrm>
          <a:custGeom>
            <a:avLst/>
            <a:gdLst>
              <a:gd name="G0" fmla="+- 21600 0 0"/>
              <a:gd name="G1" fmla="+- 21600 0 0"/>
              <a:gd name="G2" fmla="+- 21600 0 0"/>
              <a:gd name="T0" fmla="*/ 14182 w 43200"/>
              <a:gd name="T1" fmla="*/ 41886 h 42427"/>
              <a:gd name="T2" fmla="*/ 27326 w 43200"/>
              <a:gd name="T3" fmla="*/ 42427 h 42427"/>
              <a:gd name="T4" fmla="*/ 21600 w 43200"/>
              <a:gd name="T5" fmla="*/ 21600 h 42427"/>
            </a:gdLst>
            <a:ahLst/>
            <a:cxnLst>
              <a:cxn ang="0">
                <a:pos x="T0" y="T1"/>
              </a:cxn>
              <a:cxn ang="0">
                <a:pos x="T2" y="T3"/>
              </a:cxn>
              <a:cxn ang="0">
                <a:pos x="T4" y="T5"/>
              </a:cxn>
            </a:cxnLst>
            <a:rect l="0" t="0" r="r" b="b"/>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chemeClr val="bg1"/>
            </a:solidFill>
            <a:prstDash val="sysDot"/>
            <a:round/>
            <a:tailEnd type="triangle" w="med" len="med"/>
          </a:ln>
          <a:effectLst/>
          <a:extLst>
            <a:ext uri="{909E8E84-426E-40dd-AFC4-6F175D3DCCD1}">
              <a14:hiddenFill xmlns=""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6" name="Picture 52"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680046" y="4630065"/>
            <a:ext cx="1431925" cy="1419225"/>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Oval 53"/>
          <p:cNvSpPr>
            <a:spLocks noChangeArrowheads="1"/>
          </p:cNvSpPr>
          <p:nvPr/>
        </p:nvSpPr>
        <p:spPr bwMode="gray">
          <a:xfrm>
            <a:off x="5680046" y="465412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a:noFill/>
          </a:ln>
          <a:effectLst/>
          <a:extLst>
            <a:ext uri="{91240B29-F687-4f45-9708-019B960494DF}">
              <a14:hiddenLine xmlns="" xmlns:a14="http://schemas.microsoft.com/office/drawing/2010/main" w="9525">
                <a:solidFill>
                  <a:schemeClr val="tx1"/>
                </a:solidFill>
                <a:rou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Freeform 54"/>
          <p:cNvSpPr/>
          <p:nvPr/>
        </p:nvSpPr>
        <p:spPr bwMode="gray">
          <a:xfrm>
            <a:off x="5827683" y="4658640"/>
            <a:ext cx="1117600" cy="49371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2C2F0">
                  <a:alpha val="17999"/>
                </a:srgbClr>
              </a:gs>
            </a:gsLst>
            <a:lin ang="5400000" scaled="1"/>
          </a:gradFill>
          <a:ln>
            <a:noFill/>
          </a:ln>
          <a:extLst>
            <a:ext uri="{91240B29-F687-4f45-9708-019B960494DF}">
              <a14:hiddenLine xmlns="" xmlns:a14="http://schemas.microsoft.com/office/drawing/2010/main" w="0">
                <a:solidFill>
                  <a:srgbClr val="BBF6EE"/>
                </a:solidFill>
                <a:prstDash val="solid"/>
                <a:round/>
              </a14:hiddenLine>
            </a:ext>
          </a:extLst>
        </p:spPr>
        <p:txBody>
          <a:bodyPr/>
          <a:lstStyle/>
          <a:p>
            <a:endParaRPr lang="zh-CN" altLang="en-US">
              <a:latin typeface="STXinwei" charset="-122"/>
              <a:ea typeface="STXinwei" charset="-122"/>
              <a:cs typeface="STXinwei" charset="-122"/>
            </a:endParaRPr>
          </a:p>
        </p:txBody>
      </p:sp>
      <p:grpSp>
        <p:nvGrpSpPr>
          <p:cNvPr id="59" name="Group 55"/>
          <p:cNvGrpSpPr/>
          <p:nvPr/>
        </p:nvGrpSpPr>
        <p:grpSpPr bwMode="auto">
          <a:xfrm rot="-1297425" flipH="1" flipV="1">
            <a:off x="5787996" y="5739727"/>
            <a:ext cx="1241425" cy="301625"/>
            <a:chOff x="2532" y="1051"/>
            <a:chExt cx="893" cy="246"/>
          </a:xfrm>
        </p:grpSpPr>
        <p:grpSp>
          <p:nvGrpSpPr>
            <p:cNvPr id="60" name="Group 56"/>
            <p:cNvGrpSpPr/>
            <p:nvPr/>
          </p:nvGrpSpPr>
          <p:grpSpPr bwMode="auto">
            <a:xfrm>
              <a:off x="2532" y="1051"/>
              <a:ext cx="743" cy="185"/>
              <a:chOff x="1565" y="2568"/>
              <a:chExt cx="1118" cy="279"/>
            </a:xfrm>
          </p:grpSpPr>
          <p:sp>
            <p:nvSpPr>
              <p:cNvPr id="66" name="AutoShape 5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AutoShape 6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1"/>
            <p:cNvGrpSpPr/>
            <p:nvPr/>
          </p:nvGrpSpPr>
          <p:grpSpPr bwMode="auto">
            <a:xfrm rot="1353540">
              <a:off x="2682" y="1111"/>
              <a:ext cx="743" cy="186"/>
              <a:chOff x="1565" y="2568"/>
              <a:chExt cx="1118" cy="279"/>
            </a:xfrm>
          </p:grpSpPr>
          <p:sp>
            <p:nvSpPr>
              <p:cNvPr id="62" name="AutoShape 6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6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6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utoShape 6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0" name="Rectangle 66"/>
          <p:cNvSpPr>
            <a:spLocks noChangeArrowheads="1"/>
          </p:cNvSpPr>
          <p:nvPr/>
        </p:nvSpPr>
        <p:spPr bwMode="auto">
          <a:xfrm>
            <a:off x="5771526" y="5122710"/>
            <a:ext cx="1239442" cy="707886"/>
          </a:xfrm>
          <a:prstGeom prst="rect">
            <a:avLst/>
          </a:prstGeom>
          <a:noFill/>
          <a:ln>
            <a:noFill/>
          </a:ln>
          <a:effectLst>
            <a:outerShdw dist="17961" dir="2700000" algn="ctr" rotWithShape="0">
              <a:srgbClr val="FFFFFF">
                <a:alpha val="5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ea typeface="宋体" pitchFamily="2" charset="-122"/>
              </a:rPr>
              <a:t>XGBoost</a:t>
            </a:r>
            <a:endParaRPr lang="en-US" altLang="zh-CN" sz="2000" b="1" dirty="0" smtClean="0">
              <a:solidFill>
                <a:srgbClr val="1C1C1C"/>
              </a:solidFill>
              <a:ea typeface="宋体" pitchFamily="2" charset="-122"/>
            </a:endParaRPr>
          </a:p>
          <a:p>
            <a:pPr algn="ctr" eaLnBrk="0" hangingPunct="0"/>
            <a:r>
              <a:rPr lang="en-US" altLang="zh-CN" sz="2000" b="1" dirty="0">
                <a:solidFill>
                  <a:srgbClr val="1C1C1C"/>
                </a:solidFill>
                <a:ea typeface="宋体" pitchFamily="2" charset="-122"/>
              </a:rPr>
              <a:t>B</a:t>
            </a:r>
            <a:endParaRPr lang="en-US" altLang="zh-CN" sz="2000" b="1" dirty="0" smtClean="0">
              <a:solidFill>
                <a:srgbClr val="1C1C1C"/>
              </a:solidFill>
              <a:ea typeface="宋体" pitchFamily="2" charset="-122"/>
            </a:endParaRPr>
          </a:p>
        </p:txBody>
      </p:sp>
      <p:grpSp>
        <p:nvGrpSpPr>
          <p:cNvPr id="71" name="Group 67"/>
          <p:cNvGrpSpPr/>
          <p:nvPr/>
        </p:nvGrpSpPr>
        <p:grpSpPr bwMode="auto">
          <a:xfrm rot="-1297425" flipH="1" flipV="1">
            <a:off x="5912541" y="2555847"/>
            <a:ext cx="1078322" cy="251703"/>
            <a:chOff x="2532" y="1051"/>
            <a:chExt cx="893" cy="246"/>
          </a:xfrm>
        </p:grpSpPr>
        <p:grpSp>
          <p:nvGrpSpPr>
            <p:cNvPr id="72" name="Group 68"/>
            <p:cNvGrpSpPr/>
            <p:nvPr/>
          </p:nvGrpSpPr>
          <p:grpSpPr bwMode="auto">
            <a:xfrm>
              <a:off x="2532" y="1051"/>
              <a:ext cx="743" cy="185"/>
              <a:chOff x="1565" y="2568"/>
              <a:chExt cx="1118" cy="279"/>
            </a:xfrm>
          </p:grpSpPr>
          <p:sp>
            <p:nvSpPr>
              <p:cNvPr id="78" name="AutoShape 69"/>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utoShape 70"/>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AutoShape 72"/>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 name="Group 73"/>
            <p:cNvGrpSpPr/>
            <p:nvPr/>
          </p:nvGrpSpPr>
          <p:grpSpPr bwMode="auto">
            <a:xfrm rot="1353540">
              <a:off x="2682" y="1111"/>
              <a:ext cx="743" cy="186"/>
              <a:chOff x="1565" y="2568"/>
              <a:chExt cx="1118" cy="279"/>
            </a:xfrm>
          </p:grpSpPr>
          <p:sp>
            <p:nvSpPr>
              <p:cNvPr id="74" name="AutoShape 74"/>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75"/>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76"/>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77"/>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 name="文本框 81"/>
          <p:cNvSpPr txBox="1"/>
          <p:nvPr/>
        </p:nvSpPr>
        <p:spPr>
          <a:xfrm>
            <a:off x="615481" y="1754708"/>
            <a:ext cx="4485020"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对于未去重的特征数据，训练得模型</a:t>
            </a:r>
            <a:r>
              <a:rPr lang="en-US" altLang="zh-CN" sz="1600" b="1" dirty="0" err="1" smtClean="0">
                <a:latin typeface="STXinwei" charset="-122"/>
                <a:ea typeface="STXinwei" charset="-122"/>
                <a:cs typeface="STXinwei" charset="-122"/>
              </a:rPr>
              <a:t>XGBoost_A</a:t>
            </a:r>
            <a:r>
              <a:rPr lang="zh-CN" altLang="en-US" sz="1600" b="1" dirty="0" smtClean="0">
                <a:latin typeface="STXinwei" charset="-122"/>
                <a:ea typeface="STXinwei" charset="-122"/>
                <a:cs typeface="STXinwei" charset="-122"/>
              </a:rPr>
              <a:t>、</a:t>
            </a:r>
            <a:r>
              <a:rPr lang="en-US" altLang="zh-CN" sz="1600" b="1" dirty="0" err="1" smtClean="0">
                <a:latin typeface="STXinwei" charset="-122"/>
                <a:ea typeface="STXinwei" charset="-122"/>
                <a:cs typeface="STXinwei" charset="-122"/>
              </a:rPr>
              <a:t>LightGBM</a:t>
            </a:r>
            <a:endParaRPr lang="en-US" altLang="zh-CN" sz="1600" b="1" dirty="0" smtClean="0">
              <a:latin typeface="STXinwei" charset="-122"/>
              <a:ea typeface="STXinwei" charset="-122"/>
              <a:cs typeface="STXinwei" charset="-122"/>
            </a:endParaRPr>
          </a:p>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对于去重的特征数据，训练得模型</a:t>
            </a:r>
            <a:r>
              <a:rPr lang="en-US" altLang="zh-CN" sz="1600" b="1" dirty="0" err="1" smtClean="0">
                <a:latin typeface="STXinwei" charset="-122"/>
                <a:ea typeface="STXinwei" charset="-122"/>
                <a:cs typeface="STXinwei" charset="-122"/>
              </a:rPr>
              <a:t>GBoost_B</a:t>
            </a:r>
            <a:endParaRPr lang="en-US" altLang="zh-CN" sz="1600" b="1" dirty="0" smtClean="0">
              <a:latin typeface="STXinwei" charset="-122"/>
              <a:ea typeface="STXinwei" charset="-122"/>
              <a:cs typeface="STXinwei" charset="-122"/>
            </a:endParaRPr>
          </a:p>
        </p:txBody>
      </p:sp>
      <p:sp>
        <p:nvSpPr>
          <p:cNvPr id="83"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
        <p:nvSpPr>
          <p:cNvPr id="84" name="矩形 83"/>
          <p:cNvSpPr/>
          <p:nvPr/>
        </p:nvSpPr>
        <p:spPr>
          <a:xfrm>
            <a:off x="566407" y="3126731"/>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直接加权融合</a:t>
            </a:r>
            <a:endParaRPr lang="zh-CN" altLang="en-US" sz="2000" b="1" dirty="0">
              <a:solidFill>
                <a:srgbClr val="FFFF00"/>
              </a:solidFill>
              <a:latin typeface="STXinwei" charset="-122"/>
              <a:ea typeface="STXinwei" charset="-122"/>
              <a:cs typeface="STXinwei" charset="-122"/>
            </a:endParaRPr>
          </a:p>
        </p:txBody>
      </p:sp>
      <p:sp>
        <p:nvSpPr>
          <p:cNvPr id="2" name="矩形 1"/>
          <p:cNvSpPr/>
          <p:nvPr/>
        </p:nvSpPr>
        <p:spPr>
          <a:xfrm>
            <a:off x="632455" y="3580658"/>
            <a:ext cx="4572871" cy="732508"/>
          </a:xfrm>
          <a:prstGeom prst="rect">
            <a:avLst/>
          </a:prstGeom>
        </p:spPr>
        <p:txBody>
          <a:bodyPr wrap="square">
            <a:spAutoFit/>
          </a:bodyPr>
          <a:lstStyle/>
          <a:p>
            <a:pPr marL="285750" indent="-285750">
              <a:lnSpc>
                <a:spcPct val="130000"/>
              </a:lnSpc>
              <a:buFont typeface="Wingdings"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a:t>
            </a:r>
            <a:r>
              <a:rPr lang="en-US" altLang="zh-CN" sz="1600" b="1" dirty="0" smtClean="0">
                <a:latin typeface="STXinwei" charset="-122"/>
                <a:ea typeface="STXinwei" charset="-122"/>
                <a:cs typeface="STXinwei" charset="-122"/>
              </a:rPr>
              <a:t>   0.46703  = </a:t>
            </a:r>
            <a:r>
              <a:rPr lang="en-US" altLang="zh-CN" sz="1600" b="1" dirty="0">
                <a:latin typeface="STXinwei" charset="-122"/>
                <a:ea typeface="STXinwei" charset="-122"/>
                <a:cs typeface="STXinwei" charset="-122"/>
              </a:rPr>
              <a:t/>
            </a:r>
            <a:br>
              <a:rPr lang="en-US" altLang="zh-CN" sz="1600" b="1" dirty="0">
                <a:latin typeface="STXinwei" charset="-122"/>
                <a:ea typeface="STXinwei" charset="-122"/>
                <a:cs typeface="STXinwei" charset="-122"/>
              </a:rPr>
            </a:br>
            <a:r>
              <a:rPr lang="en-US" altLang="zh-CN" sz="1600" b="1" dirty="0" smtClean="0">
                <a:latin typeface="STXinwei" charset="-122"/>
                <a:ea typeface="STXinwei" charset="-122"/>
                <a:cs typeface="STXinwei" charset="-122"/>
              </a:rPr>
              <a:t> 0.05 * XGB_A </a:t>
            </a:r>
            <a:r>
              <a:rPr lang="en-US" altLang="zh-CN" sz="1600" b="1" dirty="0">
                <a:latin typeface="STXinwei" charset="-122"/>
                <a:ea typeface="STXinwei" charset="-122"/>
                <a:cs typeface="STXinwei" charset="-122"/>
              </a:rPr>
              <a:t>+ 0.20 * </a:t>
            </a:r>
            <a:r>
              <a:rPr lang="en-US" altLang="zh-CN" sz="1600" b="1" dirty="0" smtClean="0">
                <a:latin typeface="STXinwei" charset="-122"/>
                <a:ea typeface="STXinwei" charset="-122"/>
                <a:cs typeface="STXinwei" charset="-122"/>
              </a:rPr>
              <a:t>LGB + </a:t>
            </a:r>
            <a:r>
              <a:rPr lang="en-US" altLang="zh-CN" sz="1600" b="1" dirty="0">
                <a:latin typeface="STXinwei" charset="-122"/>
                <a:ea typeface="STXinwei" charset="-122"/>
                <a:cs typeface="STXinwei" charset="-122"/>
              </a:rPr>
              <a:t>0.75 * </a:t>
            </a:r>
            <a:r>
              <a:rPr lang="en-US" altLang="zh-CN" sz="1600" b="1" dirty="0" smtClean="0">
                <a:latin typeface="STXinwei" charset="-122"/>
                <a:ea typeface="STXinwei" charset="-122"/>
                <a:cs typeface="STXinwei" charset="-122"/>
              </a:rPr>
              <a:t>XGB_B</a:t>
            </a:r>
            <a:endParaRPr lang="en-US" altLang="zh-CN" sz="1600" b="1" dirty="0">
              <a:latin typeface="STXinwei" charset="-122"/>
              <a:ea typeface="STXinwei" charset="-122"/>
              <a:cs typeface="STXinwei" charset="-122"/>
            </a:endParaRPr>
          </a:p>
        </p:txBody>
      </p:sp>
      <p:sp>
        <p:nvSpPr>
          <p:cNvPr id="85" name="矩形 84"/>
          <p:cNvSpPr/>
          <p:nvPr/>
        </p:nvSpPr>
        <p:spPr>
          <a:xfrm>
            <a:off x="566407" y="4604590"/>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Rank</a:t>
            </a:r>
            <a:r>
              <a:rPr lang="zh-CN" altLang="en-US" sz="2000" b="1" dirty="0" smtClean="0">
                <a:solidFill>
                  <a:srgbClr val="FFFF00"/>
                </a:solidFill>
                <a:latin typeface="STXinwei" charset="-122"/>
                <a:ea typeface="STXinwei" charset="-122"/>
                <a:cs typeface="STXinwei" charset="-122"/>
              </a:rPr>
              <a:t>融合</a:t>
            </a:r>
            <a:endParaRPr lang="zh-CN" altLang="en-US" sz="2000" b="1" dirty="0">
              <a:solidFill>
                <a:srgbClr val="FFFF00"/>
              </a:solidFill>
              <a:latin typeface="STXinwei" charset="-122"/>
              <a:ea typeface="STXinwei" charset="-122"/>
              <a:cs typeface="STXinwei" charset="-122"/>
            </a:endParaRPr>
          </a:p>
        </p:txBody>
      </p:sp>
      <mc:AlternateContent xmlns:mc="http://schemas.openxmlformats.org/markup-compatibility/2006" xmlns:a14="http://schemas.microsoft.com/office/drawing/2010/main">
        <mc:Choice Requires="a14">
          <p:sp>
            <p:nvSpPr>
              <p:cNvPr id="87" name="文本框 86"/>
              <p:cNvSpPr txBox="1"/>
              <p:nvPr/>
            </p:nvSpPr>
            <p:spPr>
              <a:xfrm>
                <a:off x="771371" y="4910653"/>
                <a:ext cx="2500300" cy="1185966"/>
              </a:xfrm>
              <a:prstGeom prst="rect">
                <a:avLst/>
              </a:prstGeom>
              <a:noFill/>
            </p:spPr>
            <p:txBody>
              <a:bodyPr wrap="none" lIns="0" tIns="0" rIns="0" bIns="0" rtlCol="0">
                <a:spAutoFit/>
              </a:bodyPr>
              <a:lstStyle/>
              <a:p>
                <a:pPr marL="342900" indent="-342900">
                  <a:lnSpc>
                    <a:spcPct val="130000"/>
                  </a:lnSpc>
                  <a:buFont typeface="Wingdings" panose="05000000000000000000" pitchFamily="2" charset="2"/>
                  <a:buChar char="n"/>
                </a:pPr>
                <a14:m>
                  <m:oMath xmlns:m="http://schemas.openxmlformats.org/officeDocument/2006/math">
                    <m:r>
                      <a:rPr lang="en-US" altLang="zh-CN" sz="2000" b="1" i="1">
                        <a:latin typeface="Cambria Math" panose="02040503050406030204" pitchFamily="18" charset="0"/>
                      </a:rPr>
                      <m:t>𝑺𝒄𝒐𝒓𝒆</m:t>
                    </m:r>
                    <m:r>
                      <a:rPr lang="en-US" altLang="zh-CN" sz="2000" b="1" i="1">
                        <a:latin typeface="Cambria Math" panose="02040503050406030204" pitchFamily="18" charset="0"/>
                      </a:rPr>
                      <m:t>= </m:t>
                    </m:r>
                    <m:nary>
                      <m:naryPr>
                        <m:chr m:val="∑"/>
                        <m:ctrlPr>
                          <a:rPr lang="en-US" altLang="zh-CN" sz="2000" b="1" i="1">
                            <a:latin typeface="Cambria Math" charset="0"/>
                          </a:rPr>
                        </m:ctrlPr>
                      </m:naryPr>
                      <m:sub>
                        <m:r>
                          <m:rPr>
                            <m:brk m:alnAt="23"/>
                          </m:rP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f>
                          <m:fPr>
                            <m:ctrlPr>
                              <a:rPr lang="en-US" altLang="zh-CN" sz="2000" b="1" i="1">
                                <a:latin typeface="Cambria Math" charset="0"/>
                              </a:rPr>
                            </m:ctrlPr>
                          </m:fPr>
                          <m:num>
                            <m:sSub>
                              <m:sSubPr>
                                <m:ctrlPr>
                                  <a:rPr lang="en-US" altLang="zh-CN" sz="2000" b="1" i="1">
                                    <a:latin typeface="Cambria Math"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m:t>
                                </m:r>
                              </m:sub>
                            </m:sSub>
                          </m:num>
                          <m:den>
                            <m:sSub>
                              <m:sSubPr>
                                <m:ctrlPr>
                                  <a:rPr lang="en-US" altLang="zh-CN" sz="2000" b="1" i="1">
                                    <a:latin typeface="Cambria Math" charset="0"/>
                                  </a:rPr>
                                </m:ctrlPr>
                              </m:sSubPr>
                              <m:e>
                                <m:r>
                                  <a:rPr lang="en-US" altLang="zh-CN" sz="2000" b="1" i="1">
                                    <a:latin typeface="Cambria Math" panose="02040503050406030204" pitchFamily="18" charset="0"/>
                                  </a:rPr>
                                  <m:t>𝒓𝒂𝒏𝒌</m:t>
                                </m:r>
                              </m:e>
                              <m:sub>
                                <m:r>
                                  <a:rPr lang="en-US" altLang="zh-CN" sz="2000" b="1" i="1">
                                    <a:latin typeface="Cambria Math" panose="02040503050406030204" pitchFamily="18" charset="0"/>
                                  </a:rPr>
                                  <m:t>𝒊</m:t>
                                </m:r>
                              </m:sub>
                            </m:sSub>
                          </m:den>
                        </m:f>
                      </m:e>
                    </m:nary>
                  </m:oMath>
                </a14:m>
                <a:endParaRPr lang="zh-CN" altLang="en-US" sz="1600" b="1" dirty="0"/>
              </a:p>
              <a:p>
                <a:pPr marL="342900" indent="-342900">
                  <a:lnSpc>
                    <a:spcPct val="130000"/>
                  </a:lnSpc>
                  <a:buFont typeface="Wingdings" panose="05000000000000000000"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0.45238</a:t>
                </a:r>
              </a:p>
              <a:p>
                <a:pPr>
                  <a:lnSpc>
                    <a:spcPct val="130000"/>
                  </a:lnSpc>
                </a:pPr>
                <a:endParaRPr lang="zh-CN" altLang="en-US" sz="1600" b="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771371" y="4910653"/>
                <a:ext cx="2500300" cy="1185966"/>
              </a:xfrm>
              <a:prstGeom prst="rect">
                <a:avLst/>
              </a:prstGeom>
              <a:blipFill>
                <a:blip r:embed="rId7"/>
                <a:stretch>
                  <a:fillRect l="-5854" t="-31443" r="-1951" b="-6186"/>
                </a:stretch>
              </a:blipFill>
            </p:spPr>
            <p:txBody>
              <a:bodyPr/>
              <a:lstStyle/>
              <a:p>
                <a:r>
                  <a:rPr lang="zh-CN" altLang="en-US">
                    <a:noFill/>
                  </a:rPr>
                  <a:t> </a:t>
                </a:r>
              </a:p>
            </p:txBody>
          </p:sp>
        </mc:Fallback>
      </mc:AlternateContent>
      <p:sp>
        <p:nvSpPr>
          <p:cNvPr id="88" name="矩形 87"/>
          <p:cNvSpPr/>
          <p:nvPr/>
        </p:nvSpPr>
        <p:spPr>
          <a:xfrm>
            <a:off x="572268" y="1296575"/>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模型获取</a:t>
            </a:r>
            <a:endParaRPr lang="zh-CN" altLang="en-US" sz="2000" b="1" dirty="0">
              <a:solidFill>
                <a:srgbClr val="FFFF00"/>
              </a:solidFill>
              <a:latin typeface="STXinwei" charset="-122"/>
              <a:ea typeface="STXinwei" charset="-122"/>
              <a:cs typeface="STXinwei" charset="-122"/>
            </a:endParaRPr>
          </a:p>
        </p:txBody>
      </p:sp>
    </p:spTree>
    <p:extLst>
      <p:ext uri="{BB962C8B-B14F-4D97-AF65-F5344CB8AC3E}">
        <p14:creationId xmlns:p14="http://schemas.microsoft.com/office/powerpoint/2010/main" val="3983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Hiragino Sans GB W3" charset="-122"/>
                <a:ea typeface="Hiragino Sans GB W3" charset="-122"/>
                <a:cs typeface="Hiragino Sans GB W3" charset="-122"/>
              </a:rPr>
              <a:t>总结</a:t>
            </a:r>
            <a:endParaRPr lang="zh-CN" altLang="en-US" dirty="0">
              <a:latin typeface="Hiragino Sans GB W3" charset="-122"/>
              <a:ea typeface="Hiragino Sans GB W3" charset="-122"/>
              <a:cs typeface="Hiragino Sans GB W3"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73290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Hiragino Sans GB W3" charset="-122"/>
                <a:ea typeface="Hiragino Sans GB W3" charset="-122"/>
                <a:cs typeface="Hiragino Sans GB W3" charset="-122"/>
              </a:rPr>
              <a:t>总结</a:t>
            </a:r>
            <a:endParaRPr lang="zh-CN" altLang="en-US" sz="3200" dirty="0">
              <a:latin typeface="Hiragino Sans GB W3" charset="-122"/>
              <a:ea typeface="Hiragino Sans GB W3" charset="-122"/>
              <a:cs typeface="Hiragino Sans GB W3" charset="-122"/>
            </a:endParaRPr>
          </a:p>
        </p:txBody>
      </p:sp>
      <p:sp>
        <p:nvSpPr>
          <p:cNvPr id="16" name="文本占位符 1"/>
          <p:cNvSpPr txBox="1"/>
          <p:nvPr/>
        </p:nvSpPr>
        <p:spPr>
          <a:xfrm>
            <a:off x="731154" y="1345122"/>
            <a:ext cx="3657966" cy="381871"/>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融</a:t>
            </a:r>
            <a:r>
              <a:rPr lang="en-US" altLang="zh-CN" sz="2400" b="1" dirty="0" smtClean="0">
                <a:solidFill>
                  <a:schemeClr val="tx1"/>
                </a:solidFill>
                <a:latin typeface="STXinwei" charset="-122"/>
                <a:ea typeface="STXinwei" charset="-122"/>
                <a:cs typeface="STXinwei" charset="-122"/>
                <a:sym typeface="+mn-ea"/>
              </a:rPr>
              <a:t>360</a:t>
            </a:r>
            <a:r>
              <a:rPr lang="zh-CN" altLang="en-US" sz="2400" b="1" dirty="0" smtClean="0">
                <a:solidFill>
                  <a:schemeClr val="tx1"/>
                </a:solidFill>
                <a:latin typeface="STXinwei" charset="-122"/>
                <a:ea typeface="STXinwei" charset="-122"/>
                <a:cs typeface="STXinwei" charset="-122"/>
                <a:sym typeface="+mn-ea"/>
              </a:rPr>
              <a:t>用户风险预测</a:t>
            </a:r>
            <a:endParaRPr lang="zh-CN" altLang="en-US" sz="2400" b="1" dirty="0">
              <a:solidFill>
                <a:schemeClr val="tx1"/>
              </a:solidFill>
              <a:latin typeface="STXinwei" charset="-122"/>
              <a:ea typeface="STXinwei" charset="-122"/>
              <a:cs typeface="STXinwei" charset="-122"/>
            </a:endParaRPr>
          </a:p>
        </p:txBody>
      </p:sp>
      <p:sp>
        <p:nvSpPr>
          <p:cNvPr id="19" name="矩形 18"/>
          <p:cNvSpPr/>
          <p:nvPr/>
        </p:nvSpPr>
        <p:spPr>
          <a:xfrm>
            <a:off x="1443591" y="2341206"/>
            <a:ext cx="7964569"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避免随机投放给用户带来的干扰，提升用户体验</a:t>
            </a:r>
            <a:endParaRPr lang="zh-CN" altLang="en-US" sz="2000" b="1" dirty="0">
              <a:solidFill>
                <a:srgbClr val="FFC000"/>
              </a:solidFill>
              <a:latin typeface="STXinwei" charset="-122"/>
              <a:ea typeface="STXinwei" charset="-122"/>
              <a:cs typeface="STXinwei" charset="-122"/>
            </a:endParaRPr>
          </a:p>
        </p:txBody>
      </p:sp>
      <p:sp>
        <p:nvSpPr>
          <p:cNvPr id="22" name="文本占位符 1"/>
          <p:cNvSpPr txBox="1"/>
          <p:nvPr/>
        </p:nvSpPr>
        <p:spPr>
          <a:xfrm>
            <a:off x="731154" y="3367638"/>
            <a:ext cx="9550766" cy="447287"/>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ABC</a:t>
            </a:r>
            <a:endParaRPr lang="zh-CN" altLang="en-US" sz="2400" b="1" dirty="0">
              <a:solidFill>
                <a:schemeClr val="tx1"/>
              </a:solidFill>
              <a:latin typeface="STXinwei" charset="-122"/>
              <a:ea typeface="STXinwei" charset="-122"/>
              <a:cs typeface="STXinwei" charset="-122"/>
              <a:sym typeface="+mn-ea"/>
            </a:endParaRPr>
          </a:p>
        </p:txBody>
      </p:sp>
      <p:sp>
        <p:nvSpPr>
          <p:cNvPr id="30" name="文本占位符 1"/>
          <p:cNvSpPr txBox="1"/>
          <p:nvPr/>
        </p:nvSpPr>
        <p:spPr>
          <a:xfrm>
            <a:off x="731154" y="5031908"/>
            <a:ext cx="5893168" cy="35481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个人能力的提升与团队协作的锻炼</a:t>
            </a:r>
          </a:p>
        </p:txBody>
      </p:sp>
      <p:cxnSp>
        <p:nvCxnSpPr>
          <p:cNvPr id="32" name="直线箭头连接符 31"/>
          <p:cNvCxnSpPr/>
          <p:nvPr/>
        </p:nvCxnSpPr>
        <p:spPr>
          <a:xfrm flipV="1">
            <a:off x="3299868" y="2024876"/>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3299868" y="255336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3299868" y="3029112"/>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2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2128" y="2239062"/>
            <a:ext cx="4479984" cy="769437"/>
          </a:xfrm>
          <a:prstGeom prst="rect">
            <a:avLst/>
          </a:prstGeom>
        </p:spPr>
        <p:txBody>
          <a:bodyPr wrap="square" lIns="91436" tIns="45718" rIns="91436" bIns="45718">
            <a:spAutoFit/>
          </a:bodyPr>
          <a:lstStyle/>
          <a:p>
            <a:pPr algn="ctr"/>
            <a:r>
              <a:rPr kumimoji="1" lang="en-US" altLang="zh-CN" sz="4400" b="1" dirty="0" smtClean="0">
                <a:latin typeface="STXinwei" charset="-122"/>
                <a:ea typeface="STXinwei" charset="-122"/>
                <a:cs typeface="STXinwei" charset="-122"/>
              </a:rPr>
              <a:t>THANK</a:t>
            </a:r>
            <a:r>
              <a:rPr kumimoji="1" lang="en-US" altLang="zh-CN" sz="4400" b="1" dirty="0">
                <a:latin typeface="STXinwei" charset="-122"/>
                <a:ea typeface="STXinwei" charset="-122"/>
                <a:cs typeface="STXinwei" charset="-122"/>
              </a:rPr>
              <a:t>S</a:t>
            </a:r>
          </a:p>
        </p:txBody>
      </p:sp>
      <p:sp>
        <p:nvSpPr>
          <p:cNvPr id="3" name="矩形 2"/>
          <p:cNvSpPr/>
          <p:nvPr/>
        </p:nvSpPr>
        <p:spPr>
          <a:xfrm>
            <a:off x="3181092" y="3652846"/>
            <a:ext cx="5802495" cy="707882"/>
          </a:xfrm>
          <a:prstGeom prst="rect">
            <a:avLst/>
          </a:prstGeom>
        </p:spPr>
        <p:txBody>
          <a:bodyPr wrap="square" lIns="91436" tIns="45718" rIns="91436" bIns="45718">
            <a:spAutoFit/>
          </a:bodyPr>
          <a:lstStyle/>
          <a:p>
            <a:pPr algn="ctr"/>
            <a:r>
              <a:rPr kumimoji="1" lang="zh-CN" altLang="en-US" sz="4000" dirty="0">
                <a:solidFill>
                  <a:srgbClr val="FFC000"/>
                </a:solidFill>
                <a:latin typeface="STXinwei" charset="-122"/>
                <a:ea typeface="STXinwei" charset="-122"/>
                <a:cs typeface="STXinwei" charset="-122"/>
              </a:rPr>
              <a:t>请各位专家批评指导！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26258" y="3513637"/>
            <a:ext cx="1274784" cy="891582"/>
          </a:xfrm>
        </p:spPr>
        <p:txBody>
          <a:bodyPr/>
          <a:lstStyle/>
          <a:p>
            <a:r>
              <a:rPr lang="zh-CN" altLang="en-US" dirty="0" smtClean="0">
                <a:latin typeface="Hiragino Sans GB W3" charset="-122"/>
                <a:ea typeface="Hiragino Sans GB W3" charset="-122"/>
                <a:cs typeface="Hiragino Sans GB W3" charset="-122"/>
              </a:rPr>
              <a:t>摘要</a:t>
            </a:r>
            <a:endParaRPr lang="zh-CN" altLang="en-US" dirty="0">
              <a:latin typeface="Hiragino Sans GB W3" charset="-122"/>
              <a:ea typeface="Hiragino Sans GB W3" charset="-122"/>
              <a:cs typeface="Hiragino Sans GB W3" charset="-122"/>
            </a:endParaRPr>
          </a:p>
        </p:txBody>
      </p:sp>
      <p:sp>
        <p:nvSpPr>
          <p:cNvPr id="4" name="文本框 3"/>
          <p:cNvSpPr txBox="1"/>
          <p:nvPr/>
        </p:nvSpPr>
        <p:spPr>
          <a:xfrm>
            <a:off x="5614989" y="1828800"/>
            <a:ext cx="697322" cy="1323439"/>
          </a:xfrm>
          <a:prstGeom prst="rect">
            <a:avLst/>
          </a:prstGeom>
          <a:noFill/>
        </p:spPr>
        <p:txBody>
          <a:bodyPr wrap="square" rtlCol="0">
            <a:spAutoFit/>
          </a:bodyPr>
          <a:lstStyle/>
          <a:p>
            <a:r>
              <a:rPr lang="en-US" altLang="zh-CN" sz="8000" b="1" dirty="0" smtClean="0"/>
              <a:t>1</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08367" y="3719658"/>
            <a:ext cx="3941928" cy="508000"/>
          </a:xfrm>
        </p:spPr>
        <p:txBody>
          <a:bodyPr/>
          <a:lstStyle/>
          <a:p>
            <a:pPr algn="ctr"/>
            <a:r>
              <a:rPr lang="en-US" altLang="zh-CN" b="1" dirty="0" smtClean="0">
                <a:latin typeface="Hiragino Sans GB W3" charset="-122"/>
                <a:ea typeface="Hiragino Sans GB W3" charset="-122"/>
                <a:cs typeface="Hiragino Sans GB W3" charset="-122"/>
              </a:rPr>
              <a:t>Introductions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smtClean="0"/>
              <a:t>2</a:t>
            </a:r>
            <a:endParaRPr lang="zh-CN" altLang="en-US" sz="8000" b="1" dirty="0"/>
          </a:p>
        </p:txBody>
      </p:sp>
    </p:spTree>
    <p:extLst>
      <p:ext uri="{BB962C8B-B14F-4D97-AF65-F5344CB8AC3E}">
        <p14:creationId xmlns:p14="http://schemas.microsoft.com/office/powerpoint/2010/main" val="48551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a:latin typeface="Hiragino Sans GB W3" charset="-122"/>
                <a:ea typeface="Hiragino Sans GB W3" charset="-122"/>
                <a:cs typeface="Hiragino Sans GB W3" charset="-122"/>
              </a:rPr>
              <a:t>问题描述</a:t>
            </a:r>
          </a:p>
        </p:txBody>
      </p:sp>
      <p:graphicFrame>
        <p:nvGraphicFramePr>
          <p:cNvPr id="5" name="图表 4"/>
          <p:cNvGraphicFramePr/>
          <p:nvPr>
            <p:extLst>
              <p:ext uri="{D42A27DB-BD31-4B8C-83A1-F6EECF244321}">
                <p14:modId xmlns:p14="http://schemas.microsoft.com/office/powerpoint/2010/main" val="1447058655"/>
              </p:ext>
            </p:extLst>
          </p:nvPr>
        </p:nvGraphicFramePr>
        <p:xfrm>
          <a:off x="1239015" y="1378424"/>
          <a:ext cx="9210824" cy="4978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503966" y="1735531"/>
            <a:ext cx="554960" cy="769441"/>
          </a:xfrm>
          <a:prstGeom prst="rect">
            <a:avLst/>
          </a:prstGeom>
          <a:noFill/>
        </p:spPr>
        <p:txBody>
          <a:bodyPr wrap="none" lIns="91440" tIns="45720" rIns="91440" bIns="45720">
            <a:spAutoFit/>
          </a:bodyPr>
          <a:lstStyle/>
          <a:p>
            <a:pPr algn="ctr"/>
            <a:r>
              <a:rPr lang="en-US" altLang="zh-CN" sz="4400" b="1" cap="none" spc="0" dirty="0" smtClean="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1</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33" name="矩形 32"/>
          <p:cNvSpPr/>
          <p:nvPr/>
        </p:nvSpPr>
        <p:spPr>
          <a:xfrm>
            <a:off x="1956701" y="2862079"/>
            <a:ext cx="554960" cy="769441"/>
          </a:xfrm>
          <a:prstGeom prst="rect">
            <a:avLst/>
          </a:prstGeom>
          <a:noFill/>
        </p:spPr>
        <p:txBody>
          <a:bodyPr wrap="none" lIns="91440" tIns="45720" rIns="91440" bIns="45720">
            <a:spAutoFit/>
          </a:body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2</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34" name="矩形 33"/>
          <p:cNvSpPr/>
          <p:nvPr/>
        </p:nvSpPr>
        <p:spPr>
          <a:xfrm>
            <a:off x="1956701" y="4046114"/>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3</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35" name="矩形 34"/>
          <p:cNvSpPr/>
          <p:nvPr/>
        </p:nvSpPr>
        <p:spPr>
          <a:xfrm>
            <a:off x="1503966" y="5173754"/>
            <a:ext cx="558166"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4</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a:latin typeface="STXinwei" charset="-122"/>
                <a:ea typeface="STXinwei" charset="-122"/>
                <a:cs typeface="STXinwei" charset="-122"/>
              </a:rPr>
              <a:t>算法框架</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171" y="1817822"/>
            <a:ext cx="3479800" cy="977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371" y="3507137"/>
            <a:ext cx="3073400" cy="990600"/>
          </a:xfrm>
          <a:prstGeom prst="rect">
            <a:avLst/>
          </a:prstGeom>
        </p:spPr>
      </p:pic>
    </p:spTree>
    <p:extLst>
      <p:ext uri="{BB962C8B-B14F-4D97-AF65-F5344CB8AC3E}">
        <p14:creationId xmlns:p14="http://schemas.microsoft.com/office/powerpoint/2010/main" val="9784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87520" y="3612978"/>
            <a:ext cx="3373120" cy="508000"/>
          </a:xfrm>
        </p:spPr>
        <p:txBody>
          <a:bodyPr/>
          <a:lstStyle/>
          <a:p>
            <a:pPr algn="ctr"/>
            <a:r>
              <a:rPr lang="en-US" altLang="zh-CN" dirty="0" smtClean="0">
                <a:latin typeface="Hiragino Sans GB W3" charset="-122"/>
                <a:ea typeface="Hiragino Sans GB W3" charset="-122"/>
                <a:cs typeface="Hiragino Sans GB W3" charset="-122"/>
              </a:rPr>
              <a:t>SGNS</a:t>
            </a:r>
            <a:endParaRPr lang="zh-CN" altLang="en-US"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3</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STXinwei" charset="-122"/>
                <a:ea typeface="STXinwei" charset="-122"/>
                <a:cs typeface="STXinwei" charset="-122"/>
              </a:rPr>
              <a:t>数据预处理</a:t>
            </a:r>
            <a:endParaRPr lang="zh-CN" altLang="en-US" sz="3200" b="1" dirty="0">
              <a:latin typeface="STXinwei" charset="-122"/>
              <a:ea typeface="STXinwei" charset="-122"/>
              <a:cs typeface="STXinw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846810037"/>
              </p:ext>
            </p:extLst>
          </p:nvPr>
        </p:nvGraphicFramePr>
        <p:xfrm>
          <a:off x="2466259" y="1953260"/>
          <a:ext cx="6775451" cy="3352800"/>
        </p:xfrm>
        <a:graphic>
          <a:graphicData uri="http://schemas.openxmlformats.org/drawingml/2006/table">
            <a:tbl>
              <a:tblPr firstRow="1" bandRow="1">
                <a:tableStyleId>{5C22544A-7EE6-4342-B048-85BDC9FD1C3A}</a:tableStyleId>
              </a:tblPr>
              <a:tblGrid>
                <a:gridCol w="1835019">
                  <a:extLst>
                    <a:ext uri="{9D8B030D-6E8A-4147-A177-3AD203B41FA5}">
                      <a16:colId xmlns="" xmlns:a16="http://schemas.microsoft.com/office/drawing/2014/main" val="20000"/>
                    </a:ext>
                  </a:extLst>
                </a:gridCol>
                <a:gridCol w="1552706">
                  <a:extLst>
                    <a:ext uri="{9D8B030D-6E8A-4147-A177-3AD203B41FA5}">
                      <a16:colId xmlns="" xmlns:a16="http://schemas.microsoft.com/office/drawing/2014/main" val="20001"/>
                    </a:ext>
                  </a:extLst>
                </a:gridCol>
                <a:gridCol w="1693863">
                  <a:extLst>
                    <a:ext uri="{9D8B030D-6E8A-4147-A177-3AD203B41FA5}">
                      <a16:colId xmlns="" xmlns:a16="http://schemas.microsoft.com/office/drawing/2014/main" val="20002"/>
                    </a:ext>
                  </a:extLst>
                </a:gridCol>
                <a:gridCol w="1693863">
                  <a:extLst>
                    <a:ext uri="{9D8B030D-6E8A-4147-A177-3AD203B41FA5}">
                      <a16:colId xmlns="" xmlns:a16="http://schemas.microsoft.com/office/drawing/2014/main" val="20003"/>
                    </a:ext>
                  </a:extLst>
                </a:gridCol>
              </a:tblGrid>
              <a:tr h="1047750">
                <a:tc>
                  <a:txBody>
                    <a:bodyPr/>
                    <a:lstStyle/>
                    <a:p>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solidFill>
                      <a:schemeClr val="bg2"/>
                    </a:solidFill>
                  </a:tcPr>
                </a:tc>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训练集用户缺失比例</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r>
                        <a:rPr lang="zh-CN" altLang="en-US" sz="1800" dirty="0" smtClean="0">
                          <a:solidFill>
                            <a:schemeClr val="tx1"/>
                          </a:solidFill>
                        </a:rPr>
                        <a:t>测试集用户缺失比例</a:t>
                      </a:r>
                      <a:endParaRPr lang="zh-CN" altLang="en-US" sz="1800" dirty="0">
                        <a:solidFill>
                          <a:schemeClr val="tx1"/>
                        </a:solidFill>
                      </a:endParaRPr>
                    </a:p>
                  </a:txBody>
                  <a:tcPr marL="91443" marR="91443" marT="45721" marB="45721"/>
                </a:tc>
                <a:tc>
                  <a:txBody>
                    <a:bodyPr/>
                    <a:lstStyle/>
                    <a:p>
                      <a:r>
                        <a:rPr lang="zh-CN" altLang="en-US" sz="1800" dirty="0" smtClean="0">
                          <a:solidFill>
                            <a:schemeClr val="tx1"/>
                          </a:solidFill>
                        </a:rPr>
                        <a:t>训练缺失</a:t>
                      </a:r>
                      <a:r>
                        <a:rPr lang="en-US" altLang="zh-CN" sz="1800" dirty="0" smtClean="0">
                          <a:solidFill>
                            <a:schemeClr val="tx1"/>
                          </a:solidFill>
                        </a:rPr>
                        <a:t>/</a:t>
                      </a:r>
                      <a:r>
                        <a:rPr lang="zh-CN" altLang="en-US" sz="1800" dirty="0" smtClean="0">
                          <a:solidFill>
                            <a:schemeClr val="tx1"/>
                          </a:solidFill>
                        </a:rPr>
                        <a:t>预测缺失</a:t>
                      </a:r>
                      <a:endParaRPr lang="zh-CN" altLang="en-US" sz="1800" dirty="0">
                        <a:solidFill>
                          <a:schemeClr val="tx1"/>
                        </a:solidFill>
                      </a:endParaRPr>
                    </a:p>
                  </a:txBody>
                  <a:tcPr marL="91443" marR="91443" marT="45721" marB="45721"/>
                </a:tc>
                <a:extLst>
                  <a:ext uri="{0D108BD9-81ED-4DB2-BD59-A6C34878D82A}">
                    <a16:rowId xmlns="" xmlns:a16="http://schemas.microsoft.com/office/drawing/2014/main" val="10000"/>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用户基本信息</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smtClean="0">
                        <a:solidFill>
                          <a:schemeClr val="tx1"/>
                        </a:solidFill>
                        <a:latin typeface="Arial" panose="020B0604020202020204" pitchFamily="34" charset="0"/>
                        <a:ea typeface="宋体" panose="02010600030101010101" pitchFamily="2" charset="-122"/>
                        <a:cs typeface="+mn-cs"/>
                      </a:endParaRPr>
                    </a:p>
                    <a:p>
                      <a:pPr algn="ctr"/>
                      <a:endParaRPr lang="zh-CN" altLang="en-US" sz="1800" dirty="0"/>
                    </a:p>
                  </a:txBody>
                  <a:tcPr marL="91443" marR="91443" marT="45721" marB="45721"/>
                </a:tc>
                <a:tc>
                  <a:txBody>
                    <a:bodyPr/>
                    <a:lstStyle/>
                    <a:p>
                      <a:pPr algn="ctr"/>
                      <a:r>
                        <a:rPr lang="en-US" altLang="zh-CN" sz="1800" dirty="0" smtClean="0"/>
                        <a:t>——</a:t>
                      </a:r>
                      <a:endParaRPr lang="zh-CN" altLang="en-US" sz="1800" dirty="0"/>
                    </a:p>
                  </a:txBody>
                  <a:tcPr marL="91443" marR="91443" marT="45721" marB="45721"/>
                </a:tc>
                <a:extLst>
                  <a:ext uri="{0D108BD9-81ED-4DB2-BD59-A6C34878D82A}">
                    <a16:rowId xmlns="" xmlns:a16="http://schemas.microsoft.com/office/drawing/2014/main" val="10001"/>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流水记录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rgbClr val="FF0000"/>
                          </a:solidFill>
                          <a:latin typeface="Arial" panose="020B0604020202020204" pitchFamily="34" charset="0"/>
                          <a:ea typeface="宋体" panose="02010600030101010101" pitchFamily="2" charset="-122"/>
                          <a:cs typeface="+mn-cs"/>
                        </a:rPr>
                        <a:t>83.3%</a:t>
                      </a:r>
                      <a:endParaRPr lang="zh-CN" altLang="en-US" sz="1800" kern="1200" dirty="0">
                        <a:solidFill>
                          <a:srgbClr val="FF0000"/>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solidFill>
                            <a:srgbClr val="FF0000"/>
                          </a:solidFill>
                        </a:rPr>
                        <a:t>94.9%</a:t>
                      </a:r>
                      <a:endParaRPr lang="zh-CN" altLang="en-US" sz="1800" dirty="0">
                        <a:solidFill>
                          <a:srgbClr val="FF0000"/>
                        </a:solidFill>
                      </a:endParaRPr>
                    </a:p>
                  </a:txBody>
                  <a:tcPr marL="91443" marR="91443" marT="45721" marB="45721"/>
                </a:tc>
                <a:tc>
                  <a:txBody>
                    <a:bodyPr/>
                    <a:lstStyle/>
                    <a:p>
                      <a:pPr algn="ctr"/>
                      <a:r>
                        <a:rPr lang="en-US" altLang="zh-CN" sz="1800" dirty="0" smtClean="0">
                          <a:solidFill>
                            <a:srgbClr val="FF0000"/>
                          </a:solidFill>
                        </a:rPr>
                        <a:t>87.7%</a:t>
                      </a:r>
                      <a:endParaRPr lang="zh-CN" altLang="en-US" sz="1800" dirty="0">
                        <a:solidFill>
                          <a:srgbClr val="FF0000"/>
                        </a:solidFill>
                      </a:endParaRPr>
                    </a:p>
                  </a:txBody>
                  <a:tcPr marL="91443" marR="91443" marT="45721" marB="45721"/>
                </a:tc>
                <a:extLst>
                  <a:ext uri="{0D108BD9-81ED-4DB2-BD59-A6C34878D82A}">
                    <a16:rowId xmlns="" xmlns:a16="http://schemas.microsoft.com/office/drawing/2014/main" val="10002"/>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浏览行为</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14.7%</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13.7%</a:t>
                      </a:r>
                      <a:endParaRPr lang="zh-CN" altLang="en-US" sz="1800" dirty="0"/>
                    </a:p>
                  </a:txBody>
                  <a:tcPr marL="91443" marR="91443" marT="45721" marB="45721"/>
                </a:tc>
                <a:tc>
                  <a:txBody>
                    <a:bodyPr/>
                    <a:lstStyle/>
                    <a:p>
                      <a:pPr algn="ctr"/>
                      <a:r>
                        <a:rPr lang="en-US" altLang="zh-CN" sz="1800" dirty="0" smtClean="0"/>
                        <a:t>107.2%</a:t>
                      </a:r>
                      <a:endParaRPr lang="zh-CN" altLang="en-US" sz="1800" dirty="0"/>
                    </a:p>
                  </a:txBody>
                  <a:tcPr marL="91443" marR="91443" marT="45721" marB="45721"/>
                </a:tc>
                <a:extLst>
                  <a:ext uri="{0D108BD9-81ED-4DB2-BD59-A6C34878D82A}">
                    <a16:rowId xmlns="" xmlns:a16="http://schemas.microsoft.com/office/drawing/2014/main" val="10003"/>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信用卡账单记录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4.4%</a:t>
                      </a:r>
                    </a:p>
                    <a:p>
                      <a:pPr algn="ct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1.8%</a:t>
                      </a:r>
                      <a:endParaRPr lang="zh-CN" altLang="en-US" sz="1800" dirty="0"/>
                    </a:p>
                  </a:txBody>
                  <a:tcPr marL="91443" marR="91443" marT="45721" marB="45721"/>
                </a:tc>
                <a:tc>
                  <a:txBody>
                    <a:bodyPr/>
                    <a:lstStyle/>
                    <a:p>
                      <a:pPr algn="ctr"/>
                      <a:r>
                        <a:rPr lang="en-US" altLang="zh-CN" sz="1800" dirty="0" smtClean="0"/>
                        <a:t>244.4%</a:t>
                      </a:r>
                      <a:endParaRPr lang="zh-CN" altLang="en-US" sz="1800" dirty="0"/>
                    </a:p>
                  </a:txBody>
                  <a:tcPr marL="91443" marR="91443" marT="45721" marB="45721"/>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4683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667000" y="3251095"/>
            <a:ext cx="6964679" cy="786027"/>
          </a:xfrm>
        </p:spPr>
        <p:txBody>
          <a:bodyPr/>
          <a:lstStyle/>
          <a:p>
            <a:pPr algn="ctr"/>
            <a:r>
              <a:rPr lang="en-US" altLang="zh-CN" sz="4200" b="1" i="0" kern="1200" dirty="0" smtClean="0">
                <a:solidFill>
                  <a:schemeClr val="tx2"/>
                </a:solidFill>
                <a:effectLst/>
                <a:latin typeface="+mj-lt"/>
                <a:ea typeface="+mj-ea"/>
                <a:cs typeface="+mj-cs"/>
              </a:rPr>
              <a:t>ITEM2VEC</a:t>
            </a:r>
            <a:br>
              <a:rPr lang="en-US" altLang="zh-CN" sz="4200" b="1" i="0" kern="1200" dirty="0" smtClean="0">
                <a:solidFill>
                  <a:schemeClr val="tx2"/>
                </a:solidFill>
                <a:effectLst/>
                <a:latin typeface="+mj-lt"/>
                <a:ea typeface="+mj-ea"/>
                <a:cs typeface="+mj-cs"/>
              </a:rPr>
            </a:br>
            <a:r>
              <a:rPr lang="en-US" altLang="zh-CN" sz="4200" b="1" i="0" kern="1200" dirty="0" smtClean="0">
                <a:solidFill>
                  <a:schemeClr val="tx2"/>
                </a:solidFill>
                <a:effectLst/>
                <a:latin typeface="+mj-lt"/>
                <a:ea typeface="+mj-ea"/>
                <a:cs typeface="+mj-cs"/>
              </a:rPr>
              <a:t>SGNS FOR ITEM SIMILARITY </a:t>
            </a:r>
            <a:endParaRPr lang="en-US" altLang="zh-CN" dirty="0"/>
          </a:p>
        </p:txBody>
      </p:sp>
      <p:sp>
        <p:nvSpPr>
          <p:cNvPr id="3" name="文本框 2"/>
          <p:cNvSpPr txBox="1"/>
          <p:nvPr/>
        </p:nvSpPr>
        <p:spPr>
          <a:xfrm>
            <a:off x="5614988" y="1927656"/>
            <a:ext cx="928687" cy="1323439"/>
          </a:xfrm>
          <a:prstGeom prst="rect">
            <a:avLst/>
          </a:prstGeom>
          <a:noFill/>
        </p:spPr>
        <p:txBody>
          <a:bodyPr wrap="square" rtlCol="0">
            <a:spAutoFit/>
          </a:bodyPr>
          <a:lstStyle/>
          <a:p>
            <a:r>
              <a:rPr lang="en-US" altLang="zh-CN" sz="8000" b="1" dirty="0"/>
              <a:t>4</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7255320" cy="419100"/>
          </a:xfrm>
        </p:spPr>
        <p:txBody>
          <a:bodyPr>
            <a:normAutofit fontScale="77500" lnSpcReduction="20000"/>
          </a:bodyPr>
          <a:lstStyle/>
          <a:p>
            <a:r>
              <a:rPr lang="en-US" altLang="zh-CN" sz="3200" dirty="0" smtClean="0">
                <a:latin typeface="Hiragino Sans GB W3" charset="-122"/>
                <a:ea typeface="Hiragino Sans GB W3" charset="-122"/>
                <a:cs typeface="Hiragino Sans GB W3" charset="-122"/>
              </a:rPr>
              <a:t>4.1 Datasets</a:t>
            </a:r>
          </a:p>
        </p:txBody>
      </p:sp>
    </p:spTree>
    <p:extLst>
      <p:ext uri="{BB962C8B-B14F-4D97-AF65-F5344CB8AC3E}">
        <p14:creationId xmlns:p14="http://schemas.microsoft.com/office/powerpoint/2010/main" val="94251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3522</TotalTime>
  <Words>401</Words>
  <Application>Microsoft Macintosh PowerPoint</Application>
  <PresentationFormat>宽屏</PresentationFormat>
  <Paragraphs>87</Paragraphs>
  <Slides>16</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Calibri</vt:lpstr>
      <vt:lpstr>Cambria Math</vt:lpstr>
      <vt:lpstr>Century Gothic</vt:lpstr>
      <vt:lpstr>Hiragino Sans GB W3</vt:lpstr>
      <vt:lpstr>Segoe UI</vt:lpstr>
      <vt:lpstr>Segoe UI Light</vt:lpstr>
      <vt:lpstr>STXinwei</vt:lpstr>
      <vt:lpstr>Wingdings</vt:lpstr>
      <vt:lpstr>Wingdings 3</vt:lpstr>
      <vt:lpstr>宋体</vt:lpstr>
      <vt:lpstr>微软雅黑</vt:lpstr>
      <vt:lpstr>Arial</vt:lpstr>
      <vt:lpstr>离子</vt:lpstr>
      <vt:lpstr>PowerPoint 演示文稿</vt:lpstr>
      <vt:lpstr>摘要</vt:lpstr>
      <vt:lpstr>Introductions</vt:lpstr>
      <vt:lpstr>PowerPoint 演示文稿</vt:lpstr>
      <vt:lpstr>PowerPoint 演示文稿</vt:lpstr>
      <vt:lpstr>SGNS</vt:lpstr>
      <vt:lpstr>PowerPoint 演示文稿</vt:lpstr>
      <vt:lpstr>ITEM2VEC SGNS FOR ITEM SIMILARITY </vt:lpstr>
      <vt:lpstr>PowerPoint 演示文稿</vt:lpstr>
      <vt:lpstr>PowerPoint 演示文稿</vt:lpstr>
      <vt:lpstr>PowerPoint 演示文稿</vt:lpstr>
      <vt:lpstr>CONCLUSION </vt:lpstr>
      <vt:lpstr>PowerPoint 演示文稿</vt:lpstr>
      <vt:lpstr>总结</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用户</cp:lastModifiedBy>
  <cp:revision>958</cp:revision>
  <dcterms:created xsi:type="dcterms:W3CDTF">2015-07-23T02:26:00Z</dcterms:created>
  <dcterms:modified xsi:type="dcterms:W3CDTF">2017-07-13T03:45:04Z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